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57" r:id="rId4"/>
    <p:sldId id="258" r:id="rId5"/>
    <p:sldId id="259" r:id="rId6"/>
    <p:sldId id="267" r:id="rId7"/>
    <p:sldId id="260" r:id="rId8"/>
    <p:sldId id="262" r:id="rId9"/>
    <p:sldId id="263" r:id="rId10"/>
    <p:sldId id="264" r:id="rId11"/>
    <p:sldId id="265" r:id="rId12"/>
    <p:sldId id="266" r:id="rId13"/>
    <p:sldId id="268" r:id="rId14"/>
    <p:sldId id="273" r:id="rId15"/>
    <p:sldId id="274" r:id="rId16"/>
    <p:sldId id="275" r:id="rId17"/>
    <p:sldId id="315" r:id="rId18"/>
    <p:sldId id="276" r:id="rId19"/>
    <p:sldId id="277" r:id="rId20"/>
    <p:sldId id="316" r:id="rId21"/>
    <p:sldId id="278" r:id="rId22"/>
    <p:sldId id="317" r:id="rId23"/>
    <p:sldId id="279" r:id="rId24"/>
    <p:sldId id="318" r:id="rId25"/>
    <p:sldId id="319" r:id="rId26"/>
    <p:sldId id="280" r:id="rId27"/>
    <p:sldId id="281" r:id="rId28"/>
    <p:sldId id="282" r:id="rId29"/>
    <p:sldId id="283" r:id="rId30"/>
    <p:sldId id="284" r:id="rId31"/>
    <p:sldId id="320" r:id="rId32"/>
    <p:sldId id="269" r:id="rId33"/>
    <p:sldId id="285" r:id="rId34"/>
    <p:sldId id="286" r:id="rId35"/>
    <p:sldId id="287" r:id="rId36"/>
    <p:sldId id="288" r:id="rId37"/>
    <p:sldId id="289" r:id="rId38"/>
    <p:sldId id="290" r:id="rId39"/>
    <p:sldId id="291" r:id="rId40"/>
    <p:sldId id="292" r:id="rId41"/>
    <p:sldId id="293" r:id="rId42"/>
    <p:sldId id="294" r:id="rId43"/>
    <p:sldId id="295" r:id="rId44"/>
    <p:sldId id="271"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109728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917" y="58"/>
      </p:cViewPr>
      <p:guideLst>
        <p:guide orient="horz" pos="2160"/>
        <p:guide pos="3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ED8B9A-C952-4DF4-BC3A-430DE548FBAF}" type="doc">
      <dgm:prSet loTypeId="urn:microsoft.com/office/officeart/2005/8/layout/chevron2" loCatId="list" qsTypeId="urn:microsoft.com/office/officeart/2005/8/quickstyle/simple1" qsCatId="simple" csTypeId="urn:microsoft.com/office/officeart/2005/8/colors/colorful2" csCatId="colorful" phldr="1"/>
      <dgm:spPr/>
      <dgm:t>
        <a:bodyPr/>
        <a:lstStyle/>
        <a:p>
          <a:endParaRPr lang="en-US"/>
        </a:p>
      </dgm:t>
    </dgm:pt>
    <dgm:pt modelId="{1656FE60-4517-4896-BB03-C70722C1A2ED}">
      <dgm:prSet phldrT="[Text]"/>
      <dgm:spPr/>
      <dgm:t>
        <a:bodyPr/>
        <a:lstStyle/>
        <a:p>
          <a:r>
            <a:rPr lang="en-US" dirty="0" smtClean="0"/>
            <a:t>1</a:t>
          </a:r>
        </a:p>
      </dgm:t>
    </dgm:pt>
    <dgm:pt modelId="{597681E3-8B23-4089-BFCB-BE70CF689B7A}" type="parTrans" cxnId="{B00FA9B0-A240-41EF-A090-B606D71FF47F}">
      <dgm:prSet/>
      <dgm:spPr/>
      <dgm:t>
        <a:bodyPr/>
        <a:lstStyle/>
        <a:p>
          <a:endParaRPr lang="en-US"/>
        </a:p>
      </dgm:t>
    </dgm:pt>
    <dgm:pt modelId="{AC6CD98F-04D5-4EB8-B4DD-85E2D83F2FF3}" type="sibTrans" cxnId="{B00FA9B0-A240-41EF-A090-B606D71FF47F}">
      <dgm:prSet/>
      <dgm:spPr/>
      <dgm:t>
        <a:bodyPr/>
        <a:lstStyle/>
        <a:p>
          <a:endParaRPr lang="en-US"/>
        </a:p>
      </dgm:t>
    </dgm:pt>
    <dgm:pt modelId="{B56EDCBD-6332-49BD-96F0-4EC4427A165E}">
      <dgm:prSet phldrT="[Text]" custT="1"/>
      <dgm:spPr/>
      <dgm:t>
        <a:bodyPr/>
        <a:lstStyle/>
        <a:p>
          <a:r>
            <a:rPr lang="en-US" sz="2000" dirty="0" smtClean="0"/>
            <a:t>One Hot Encoding</a:t>
          </a:r>
          <a:endParaRPr lang="en-US" sz="2000" dirty="0"/>
        </a:p>
      </dgm:t>
    </dgm:pt>
    <dgm:pt modelId="{2DED94D9-F10E-4346-8EE7-684B57EF8813}" type="parTrans" cxnId="{D8A6DF0D-36F6-4FC8-92BD-8ABEDE49C907}">
      <dgm:prSet/>
      <dgm:spPr/>
      <dgm:t>
        <a:bodyPr/>
        <a:lstStyle/>
        <a:p>
          <a:endParaRPr lang="en-US"/>
        </a:p>
      </dgm:t>
    </dgm:pt>
    <dgm:pt modelId="{46C53AAD-27F8-4B7E-92C4-AFD58CBA425B}" type="sibTrans" cxnId="{D8A6DF0D-36F6-4FC8-92BD-8ABEDE49C907}">
      <dgm:prSet/>
      <dgm:spPr/>
      <dgm:t>
        <a:bodyPr/>
        <a:lstStyle/>
        <a:p>
          <a:endParaRPr lang="en-US"/>
        </a:p>
      </dgm:t>
    </dgm:pt>
    <dgm:pt modelId="{31572976-8309-4ACB-AFE9-297F5F87D135}">
      <dgm:prSet phldrT="[Text]"/>
      <dgm:spPr/>
      <dgm:t>
        <a:bodyPr/>
        <a:lstStyle/>
        <a:p>
          <a:r>
            <a:rPr lang="en-US" dirty="0" smtClean="0"/>
            <a:t>2</a:t>
          </a:r>
          <a:endParaRPr lang="en-US" dirty="0"/>
        </a:p>
      </dgm:t>
    </dgm:pt>
    <dgm:pt modelId="{E9F2D35C-BD1C-49D1-868B-A42A6A155AB1}" type="parTrans" cxnId="{7017FCA9-5FE9-4318-AE50-C68970B75EC4}">
      <dgm:prSet/>
      <dgm:spPr/>
      <dgm:t>
        <a:bodyPr/>
        <a:lstStyle/>
        <a:p>
          <a:endParaRPr lang="en-US"/>
        </a:p>
      </dgm:t>
    </dgm:pt>
    <dgm:pt modelId="{D0FC12B9-8433-41E4-BA2A-0D267DBE7935}" type="sibTrans" cxnId="{7017FCA9-5FE9-4318-AE50-C68970B75EC4}">
      <dgm:prSet/>
      <dgm:spPr/>
      <dgm:t>
        <a:bodyPr/>
        <a:lstStyle/>
        <a:p>
          <a:endParaRPr lang="en-US"/>
        </a:p>
      </dgm:t>
    </dgm:pt>
    <dgm:pt modelId="{F791010B-0C38-4C40-85F2-E1BC97EC82AC}">
      <dgm:prSet phldrT="[Text]" custT="1"/>
      <dgm:spPr/>
      <dgm:t>
        <a:bodyPr/>
        <a:lstStyle/>
        <a:p>
          <a:r>
            <a:rPr lang="en-US" sz="2000" dirty="0" smtClean="0"/>
            <a:t>Feature Selection </a:t>
          </a:r>
          <a:endParaRPr lang="en-US" sz="2000" dirty="0"/>
        </a:p>
      </dgm:t>
    </dgm:pt>
    <dgm:pt modelId="{7BCF1F96-1ECB-4C7D-9BCF-7D0533DB05FB}" type="parTrans" cxnId="{C344311E-D229-46E0-AC6C-1C3EA926876E}">
      <dgm:prSet/>
      <dgm:spPr/>
      <dgm:t>
        <a:bodyPr/>
        <a:lstStyle/>
        <a:p>
          <a:endParaRPr lang="en-US"/>
        </a:p>
      </dgm:t>
    </dgm:pt>
    <dgm:pt modelId="{631CB847-94A9-4403-AE33-BFA82FD42718}" type="sibTrans" cxnId="{C344311E-D229-46E0-AC6C-1C3EA926876E}">
      <dgm:prSet/>
      <dgm:spPr/>
      <dgm:t>
        <a:bodyPr/>
        <a:lstStyle/>
        <a:p>
          <a:endParaRPr lang="en-US"/>
        </a:p>
      </dgm:t>
    </dgm:pt>
    <dgm:pt modelId="{91927FFA-1370-4BBC-B3EA-780F40925419}">
      <dgm:prSet phldrT="[Text]"/>
      <dgm:spPr/>
      <dgm:t>
        <a:bodyPr/>
        <a:lstStyle/>
        <a:p>
          <a:r>
            <a:rPr lang="en-US" dirty="0" smtClean="0"/>
            <a:t>3</a:t>
          </a:r>
          <a:endParaRPr lang="en-US" dirty="0"/>
        </a:p>
      </dgm:t>
    </dgm:pt>
    <dgm:pt modelId="{70DB8BA3-F20A-4C8F-80F9-5DB12ADF65C1}" type="parTrans" cxnId="{ECC76F54-7499-4777-9DA7-9B5693A1236C}">
      <dgm:prSet/>
      <dgm:spPr/>
      <dgm:t>
        <a:bodyPr/>
        <a:lstStyle/>
        <a:p>
          <a:endParaRPr lang="en-US"/>
        </a:p>
      </dgm:t>
    </dgm:pt>
    <dgm:pt modelId="{1649A122-3F59-49C4-8DF8-4083BFF187C6}" type="sibTrans" cxnId="{ECC76F54-7499-4777-9DA7-9B5693A1236C}">
      <dgm:prSet/>
      <dgm:spPr/>
      <dgm:t>
        <a:bodyPr/>
        <a:lstStyle/>
        <a:p>
          <a:endParaRPr lang="en-US"/>
        </a:p>
      </dgm:t>
    </dgm:pt>
    <dgm:pt modelId="{DD4EF6BF-6FF3-40BD-AC55-A9F3BAE879CE}">
      <dgm:prSet phldrT="[Text]" custT="1"/>
      <dgm:spPr/>
      <dgm:t>
        <a:bodyPr/>
        <a:lstStyle/>
        <a:p>
          <a:r>
            <a:rPr lang="en-US" sz="2000" dirty="0" smtClean="0"/>
            <a:t>Data Balance</a:t>
          </a:r>
          <a:endParaRPr lang="en-US" sz="2000" dirty="0"/>
        </a:p>
      </dgm:t>
    </dgm:pt>
    <dgm:pt modelId="{B4E5528E-59DB-446F-BA1E-0DB074B38CAB}" type="parTrans" cxnId="{4943D51E-C9FA-437C-BA20-EEED09311E6B}">
      <dgm:prSet/>
      <dgm:spPr/>
      <dgm:t>
        <a:bodyPr/>
        <a:lstStyle/>
        <a:p>
          <a:endParaRPr lang="en-US"/>
        </a:p>
      </dgm:t>
    </dgm:pt>
    <dgm:pt modelId="{C3864E7D-A760-4E2E-A9AA-80AB4E37BD01}" type="sibTrans" cxnId="{4943D51E-C9FA-437C-BA20-EEED09311E6B}">
      <dgm:prSet/>
      <dgm:spPr/>
      <dgm:t>
        <a:bodyPr/>
        <a:lstStyle/>
        <a:p>
          <a:endParaRPr lang="en-US"/>
        </a:p>
      </dgm:t>
    </dgm:pt>
    <dgm:pt modelId="{E08DC5D2-6DF0-46D7-9849-C485E7586E04}">
      <dgm:prSet phldrT="[Text]" custT="1"/>
      <dgm:spPr/>
      <dgm:t>
        <a:bodyPr/>
        <a:lstStyle/>
        <a:p>
          <a:r>
            <a:rPr lang="en-US" sz="2000" dirty="0" smtClean="0"/>
            <a:t>Splitting Data into Test &amp; Train</a:t>
          </a:r>
          <a:endParaRPr lang="en-US" sz="2000" dirty="0"/>
        </a:p>
      </dgm:t>
    </dgm:pt>
    <dgm:pt modelId="{F72EBAE9-B986-42AF-8832-DF3902198095}" type="parTrans" cxnId="{B15DBEC5-E6E5-4648-BE32-99582D9AE042}">
      <dgm:prSet/>
      <dgm:spPr/>
      <dgm:t>
        <a:bodyPr/>
        <a:lstStyle/>
        <a:p>
          <a:endParaRPr lang="en-US"/>
        </a:p>
      </dgm:t>
    </dgm:pt>
    <dgm:pt modelId="{BE8194DB-B288-4E30-B794-FFFD1172E09E}" type="sibTrans" cxnId="{B15DBEC5-E6E5-4648-BE32-99582D9AE042}">
      <dgm:prSet/>
      <dgm:spPr/>
      <dgm:t>
        <a:bodyPr/>
        <a:lstStyle/>
        <a:p>
          <a:endParaRPr lang="en-US"/>
        </a:p>
      </dgm:t>
    </dgm:pt>
    <dgm:pt modelId="{22C1E8CE-8E9F-4DF2-8A82-282A4F15C5B8}">
      <dgm:prSet phldrT="[Text]" custT="1"/>
      <dgm:spPr/>
      <dgm:t>
        <a:bodyPr/>
        <a:lstStyle/>
        <a:p>
          <a:r>
            <a:rPr lang="en-US" sz="2000" dirty="0" smtClean="0"/>
            <a:t>Renaming Columns</a:t>
          </a:r>
          <a:endParaRPr lang="en-US" sz="2000" dirty="0"/>
        </a:p>
      </dgm:t>
    </dgm:pt>
    <dgm:pt modelId="{69E863A4-B2EF-4319-ABF5-9120B44DD21D}" type="parTrans" cxnId="{59937C17-199F-4E01-969B-59EE3565BD0F}">
      <dgm:prSet/>
      <dgm:spPr/>
      <dgm:t>
        <a:bodyPr/>
        <a:lstStyle/>
        <a:p>
          <a:endParaRPr lang="en-US"/>
        </a:p>
      </dgm:t>
    </dgm:pt>
    <dgm:pt modelId="{1D41DAB5-7194-41AD-8D74-A93871CAE0BC}" type="sibTrans" cxnId="{59937C17-199F-4E01-969B-59EE3565BD0F}">
      <dgm:prSet/>
      <dgm:spPr/>
      <dgm:t>
        <a:bodyPr/>
        <a:lstStyle/>
        <a:p>
          <a:endParaRPr lang="en-US"/>
        </a:p>
      </dgm:t>
    </dgm:pt>
    <dgm:pt modelId="{95785999-2969-4642-BFF1-C92B90B15A40}">
      <dgm:prSet phldrT="[Text]" custT="1"/>
      <dgm:spPr/>
      <dgm:t>
        <a:bodyPr/>
        <a:lstStyle/>
        <a:p>
          <a:r>
            <a:rPr lang="en-US" sz="2000" dirty="0" smtClean="0"/>
            <a:t>Dropping Features</a:t>
          </a:r>
          <a:endParaRPr lang="en-US" sz="2000" dirty="0"/>
        </a:p>
      </dgm:t>
    </dgm:pt>
    <dgm:pt modelId="{22107268-1B07-4F13-B1EC-A53B41AA56AF}" type="parTrans" cxnId="{DB93A944-BE68-466E-91D0-04883ECD9DF9}">
      <dgm:prSet/>
      <dgm:spPr/>
      <dgm:t>
        <a:bodyPr/>
        <a:lstStyle/>
        <a:p>
          <a:endParaRPr lang="en-US"/>
        </a:p>
      </dgm:t>
    </dgm:pt>
    <dgm:pt modelId="{4D14F2B7-7E80-49AE-B17D-5FC3CD74292D}" type="sibTrans" cxnId="{DB93A944-BE68-466E-91D0-04883ECD9DF9}">
      <dgm:prSet/>
      <dgm:spPr/>
      <dgm:t>
        <a:bodyPr/>
        <a:lstStyle/>
        <a:p>
          <a:endParaRPr lang="en-US"/>
        </a:p>
      </dgm:t>
    </dgm:pt>
    <dgm:pt modelId="{374F9A26-B277-48E2-A75C-264817477B4B}">
      <dgm:prSet phldrT="[Text]" custT="1"/>
      <dgm:spPr/>
      <dgm:t>
        <a:bodyPr/>
        <a:lstStyle/>
        <a:p>
          <a:r>
            <a:rPr lang="en-US" sz="2000" dirty="0" smtClean="0"/>
            <a:t>2) Decision Tree</a:t>
          </a:r>
          <a:endParaRPr lang="en-US" sz="2000" dirty="0"/>
        </a:p>
      </dgm:t>
    </dgm:pt>
    <dgm:pt modelId="{CCF4C88B-8811-41EF-9986-D1F93AD7BF94}" type="parTrans" cxnId="{BD185D6E-A80D-47E4-B5E9-CD101BD103E5}">
      <dgm:prSet/>
      <dgm:spPr/>
      <dgm:t>
        <a:bodyPr/>
        <a:lstStyle/>
        <a:p>
          <a:endParaRPr lang="en-US"/>
        </a:p>
      </dgm:t>
    </dgm:pt>
    <dgm:pt modelId="{E9EFFB4E-F2AD-4D80-BD8C-E7EA7DD78B35}" type="sibTrans" cxnId="{BD185D6E-A80D-47E4-B5E9-CD101BD103E5}">
      <dgm:prSet/>
      <dgm:spPr/>
      <dgm:t>
        <a:bodyPr/>
        <a:lstStyle/>
        <a:p>
          <a:endParaRPr lang="en-US"/>
        </a:p>
      </dgm:t>
    </dgm:pt>
    <dgm:pt modelId="{84242078-6EF3-4D73-93CA-DCCC5B1E4C78}">
      <dgm:prSet phldrT="[Text]" custT="1"/>
      <dgm:spPr/>
      <dgm:t>
        <a:bodyPr/>
        <a:lstStyle/>
        <a:p>
          <a:r>
            <a:rPr lang="en-US" sz="2000" dirty="0" smtClean="0"/>
            <a:t>3) Chi Square </a:t>
          </a:r>
          <a:endParaRPr lang="en-US" sz="2000" dirty="0"/>
        </a:p>
      </dgm:t>
    </dgm:pt>
    <dgm:pt modelId="{8048CC83-EC2C-4412-A77D-E00E0BA35075}" type="parTrans" cxnId="{8167688F-D484-465E-913F-1CCD83AC94EC}">
      <dgm:prSet/>
      <dgm:spPr/>
      <dgm:t>
        <a:bodyPr/>
        <a:lstStyle/>
        <a:p>
          <a:endParaRPr lang="en-US"/>
        </a:p>
      </dgm:t>
    </dgm:pt>
    <dgm:pt modelId="{9492E668-7119-43E2-80AE-F5E123720F57}" type="sibTrans" cxnId="{8167688F-D484-465E-913F-1CCD83AC94EC}">
      <dgm:prSet/>
      <dgm:spPr/>
      <dgm:t>
        <a:bodyPr/>
        <a:lstStyle/>
        <a:p>
          <a:endParaRPr lang="en-US"/>
        </a:p>
      </dgm:t>
    </dgm:pt>
    <dgm:pt modelId="{5758F0A4-A34F-48AF-8CBE-E6DFEB42C790}">
      <dgm:prSet phldrT="[Text]" custT="1"/>
      <dgm:spPr/>
      <dgm:t>
        <a:bodyPr/>
        <a:lstStyle/>
        <a:p>
          <a:r>
            <a:rPr lang="en-US" sz="2000" dirty="0" smtClean="0"/>
            <a:t>Pre Processing Data</a:t>
          </a:r>
          <a:endParaRPr lang="en-US" sz="2000" dirty="0"/>
        </a:p>
      </dgm:t>
    </dgm:pt>
    <dgm:pt modelId="{50D8A160-F5BB-4EC1-9C0F-40F99964BC58}" type="parTrans" cxnId="{75FC2B3F-EE40-403A-9A0B-F8489BFFCDFF}">
      <dgm:prSet/>
      <dgm:spPr/>
      <dgm:t>
        <a:bodyPr/>
        <a:lstStyle/>
        <a:p>
          <a:endParaRPr lang="en-US"/>
        </a:p>
      </dgm:t>
    </dgm:pt>
    <dgm:pt modelId="{9D9B04CC-F618-448E-A40E-B746978073F6}" type="sibTrans" cxnId="{75FC2B3F-EE40-403A-9A0B-F8489BFFCDFF}">
      <dgm:prSet/>
      <dgm:spPr/>
      <dgm:t>
        <a:bodyPr/>
        <a:lstStyle/>
        <a:p>
          <a:endParaRPr lang="en-US"/>
        </a:p>
      </dgm:t>
    </dgm:pt>
    <dgm:pt modelId="{5C7D9EDA-29DF-4729-A06A-C4F76F984437}">
      <dgm:prSet phldrT="[Text]" custT="1"/>
      <dgm:spPr/>
      <dgm:t>
        <a:bodyPr/>
        <a:lstStyle/>
        <a:p>
          <a:r>
            <a:rPr lang="en-US" sz="2000" dirty="0" smtClean="0"/>
            <a:t>1) Random Forest Classifier Model</a:t>
          </a:r>
          <a:endParaRPr lang="en-US" sz="2000" dirty="0"/>
        </a:p>
      </dgm:t>
    </dgm:pt>
    <dgm:pt modelId="{4375D04F-39EF-492F-904B-C8269C7D47D2}" type="parTrans" cxnId="{47DB29B5-86D8-4B24-82FA-EB4A6A7824BC}">
      <dgm:prSet/>
      <dgm:spPr/>
      <dgm:t>
        <a:bodyPr/>
        <a:lstStyle/>
        <a:p>
          <a:endParaRPr lang="en-US"/>
        </a:p>
      </dgm:t>
    </dgm:pt>
    <dgm:pt modelId="{F733254D-3524-4C2D-B1F8-0FE89DEAAC19}" type="sibTrans" cxnId="{47DB29B5-86D8-4B24-82FA-EB4A6A7824BC}">
      <dgm:prSet/>
      <dgm:spPr/>
      <dgm:t>
        <a:bodyPr/>
        <a:lstStyle/>
        <a:p>
          <a:endParaRPr lang="en-US"/>
        </a:p>
      </dgm:t>
    </dgm:pt>
    <dgm:pt modelId="{03F6006E-F0E5-4134-8A9A-2A30B3F150B0}" type="pres">
      <dgm:prSet presAssocID="{E1ED8B9A-C952-4DF4-BC3A-430DE548FBAF}" presName="linearFlow" presStyleCnt="0">
        <dgm:presLayoutVars>
          <dgm:dir/>
          <dgm:animLvl val="lvl"/>
          <dgm:resizeHandles val="exact"/>
        </dgm:presLayoutVars>
      </dgm:prSet>
      <dgm:spPr/>
      <dgm:t>
        <a:bodyPr/>
        <a:lstStyle/>
        <a:p>
          <a:endParaRPr lang="en-US"/>
        </a:p>
      </dgm:t>
    </dgm:pt>
    <dgm:pt modelId="{AEC45CDD-E2C3-4136-A776-E69B45D58BEB}" type="pres">
      <dgm:prSet presAssocID="{1656FE60-4517-4896-BB03-C70722C1A2ED}" presName="composite" presStyleCnt="0"/>
      <dgm:spPr/>
    </dgm:pt>
    <dgm:pt modelId="{F4C97AEA-FD23-4F1B-B919-5870492E7DD3}" type="pres">
      <dgm:prSet presAssocID="{1656FE60-4517-4896-BB03-C70722C1A2ED}" presName="parentText" presStyleLbl="alignNode1" presStyleIdx="0" presStyleCnt="3">
        <dgm:presLayoutVars>
          <dgm:chMax val="1"/>
          <dgm:bulletEnabled val="1"/>
        </dgm:presLayoutVars>
      </dgm:prSet>
      <dgm:spPr/>
      <dgm:t>
        <a:bodyPr/>
        <a:lstStyle/>
        <a:p>
          <a:endParaRPr lang="en-US"/>
        </a:p>
      </dgm:t>
    </dgm:pt>
    <dgm:pt modelId="{535CF355-C2D4-454D-93DA-558A4D9A00AB}" type="pres">
      <dgm:prSet presAssocID="{1656FE60-4517-4896-BB03-C70722C1A2ED}" presName="descendantText" presStyleLbl="alignAcc1" presStyleIdx="0" presStyleCnt="3" custScaleY="113786">
        <dgm:presLayoutVars>
          <dgm:bulletEnabled val="1"/>
        </dgm:presLayoutVars>
      </dgm:prSet>
      <dgm:spPr/>
      <dgm:t>
        <a:bodyPr/>
        <a:lstStyle/>
        <a:p>
          <a:endParaRPr lang="en-US"/>
        </a:p>
      </dgm:t>
    </dgm:pt>
    <dgm:pt modelId="{8F69CE24-64B7-4147-B746-61CE718121FB}" type="pres">
      <dgm:prSet presAssocID="{AC6CD98F-04D5-4EB8-B4DD-85E2D83F2FF3}" presName="sp" presStyleCnt="0"/>
      <dgm:spPr/>
    </dgm:pt>
    <dgm:pt modelId="{4F64156A-7B62-49CF-8EB4-693AECE702B8}" type="pres">
      <dgm:prSet presAssocID="{31572976-8309-4ACB-AFE9-297F5F87D135}" presName="composite" presStyleCnt="0"/>
      <dgm:spPr/>
    </dgm:pt>
    <dgm:pt modelId="{11E79195-01AE-4B15-AFF7-DF35343A580A}" type="pres">
      <dgm:prSet presAssocID="{31572976-8309-4ACB-AFE9-297F5F87D135}" presName="parentText" presStyleLbl="alignNode1" presStyleIdx="1" presStyleCnt="3">
        <dgm:presLayoutVars>
          <dgm:chMax val="1"/>
          <dgm:bulletEnabled val="1"/>
        </dgm:presLayoutVars>
      </dgm:prSet>
      <dgm:spPr/>
      <dgm:t>
        <a:bodyPr/>
        <a:lstStyle/>
        <a:p>
          <a:endParaRPr lang="en-US"/>
        </a:p>
      </dgm:t>
    </dgm:pt>
    <dgm:pt modelId="{C193B65C-7B9D-44CA-A6EF-E96B5DE176E6}" type="pres">
      <dgm:prSet presAssocID="{31572976-8309-4ACB-AFE9-297F5F87D135}" presName="descendantText" presStyleLbl="alignAcc1" presStyleIdx="1" presStyleCnt="3" custScaleY="115844">
        <dgm:presLayoutVars>
          <dgm:bulletEnabled val="1"/>
        </dgm:presLayoutVars>
      </dgm:prSet>
      <dgm:spPr/>
      <dgm:t>
        <a:bodyPr/>
        <a:lstStyle/>
        <a:p>
          <a:endParaRPr lang="en-US"/>
        </a:p>
      </dgm:t>
    </dgm:pt>
    <dgm:pt modelId="{09C627A4-2DC6-4652-817C-D06D4E206FDF}" type="pres">
      <dgm:prSet presAssocID="{D0FC12B9-8433-41E4-BA2A-0D267DBE7935}" presName="sp" presStyleCnt="0"/>
      <dgm:spPr/>
    </dgm:pt>
    <dgm:pt modelId="{2DC1EEA9-32C4-45BE-907D-3211FBE35C33}" type="pres">
      <dgm:prSet presAssocID="{91927FFA-1370-4BBC-B3EA-780F40925419}" presName="composite" presStyleCnt="0"/>
      <dgm:spPr/>
    </dgm:pt>
    <dgm:pt modelId="{A23C4E7F-6C62-44C9-A98B-6FFA3DB65E88}" type="pres">
      <dgm:prSet presAssocID="{91927FFA-1370-4BBC-B3EA-780F40925419}" presName="parentText" presStyleLbl="alignNode1" presStyleIdx="2" presStyleCnt="3">
        <dgm:presLayoutVars>
          <dgm:chMax val="1"/>
          <dgm:bulletEnabled val="1"/>
        </dgm:presLayoutVars>
      </dgm:prSet>
      <dgm:spPr/>
      <dgm:t>
        <a:bodyPr/>
        <a:lstStyle/>
        <a:p>
          <a:endParaRPr lang="en-US"/>
        </a:p>
      </dgm:t>
    </dgm:pt>
    <dgm:pt modelId="{9465F69B-5E21-4071-B870-46120A6FDCA0}" type="pres">
      <dgm:prSet presAssocID="{91927FFA-1370-4BBC-B3EA-780F40925419}" presName="descendantText" presStyleLbl="alignAcc1" presStyleIdx="2" presStyleCnt="3" custScaleY="121423">
        <dgm:presLayoutVars>
          <dgm:bulletEnabled val="1"/>
        </dgm:presLayoutVars>
      </dgm:prSet>
      <dgm:spPr/>
      <dgm:t>
        <a:bodyPr/>
        <a:lstStyle/>
        <a:p>
          <a:endParaRPr lang="en-US"/>
        </a:p>
      </dgm:t>
    </dgm:pt>
  </dgm:ptLst>
  <dgm:cxnLst>
    <dgm:cxn modelId="{DD22F235-366A-4A1F-BE61-AFD1A39A018E}" type="presOf" srcId="{DD4EF6BF-6FF3-40BD-AC55-A9F3BAE879CE}" destId="{9465F69B-5E21-4071-B870-46120A6FDCA0}" srcOrd="0" destOrd="0" presId="urn:microsoft.com/office/officeart/2005/8/layout/chevron2"/>
    <dgm:cxn modelId="{82DB5D09-DFC4-4177-B883-241BD7459C1D}" type="presOf" srcId="{E1ED8B9A-C952-4DF4-BC3A-430DE548FBAF}" destId="{03F6006E-F0E5-4134-8A9A-2A30B3F150B0}" srcOrd="0" destOrd="0" presId="urn:microsoft.com/office/officeart/2005/8/layout/chevron2"/>
    <dgm:cxn modelId="{8167688F-D484-465E-913F-1CCD83AC94EC}" srcId="{31572976-8309-4ACB-AFE9-297F5F87D135}" destId="{84242078-6EF3-4D73-93CA-DCCC5B1E4C78}" srcOrd="3" destOrd="0" parTransId="{8048CC83-EC2C-4412-A77D-E00E0BA35075}" sibTransId="{9492E668-7119-43E2-80AE-F5E123720F57}"/>
    <dgm:cxn modelId="{5727F65B-6681-460F-9FD7-423F88781C3B}" type="presOf" srcId="{374F9A26-B277-48E2-A75C-264817477B4B}" destId="{C193B65C-7B9D-44CA-A6EF-E96B5DE176E6}" srcOrd="0" destOrd="2" presId="urn:microsoft.com/office/officeart/2005/8/layout/chevron2"/>
    <dgm:cxn modelId="{75FC2B3F-EE40-403A-9A0B-F8489BFFCDFF}" srcId="{91927FFA-1370-4BBC-B3EA-780F40925419}" destId="{5758F0A4-A34F-48AF-8CBE-E6DFEB42C790}" srcOrd="1" destOrd="0" parTransId="{50D8A160-F5BB-4EC1-9C0F-40F99964BC58}" sibTransId="{9D9B04CC-F618-448E-A40E-B746978073F6}"/>
    <dgm:cxn modelId="{415ED76C-E2E7-4AA1-A0E2-D896676CAF68}" type="presOf" srcId="{95785999-2969-4642-BFF1-C92B90B15A40}" destId="{535CF355-C2D4-454D-93DA-558A4D9A00AB}" srcOrd="0" destOrd="1" presId="urn:microsoft.com/office/officeart/2005/8/layout/chevron2"/>
    <dgm:cxn modelId="{D8A6DF0D-36F6-4FC8-92BD-8ABEDE49C907}" srcId="{1656FE60-4517-4896-BB03-C70722C1A2ED}" destId="{B56EDCBD-6332-49BD-96F0-4EC4427A165E}" srcOrd="0" destOrd="0" parTransId="{2DED94D9-F10E-4346-8EE7-684B57EF8813}" sibTransId="{46C53AAD-27F8-4B7E-92C4-AFD58CBA425B}"/>
    <dgm:cxn modelId="{07D1CCC4-C183-42D9-B7B7-541B97B4EC9E}" type="presOf" srcId="{F791010B-0C38-4C40-85F2-E1BC97EC82AC}" destId="{C193B65C-7B9D-44CA-A6EF-E96B5DE176E6}" srcOrd="0" destOrd="0" presId="urn:microsoft.com/office/officeart/2005/8/layout/chevron2"/>
    <dgm:cxn modelId="{24F94123-FFB6-4891-B541-32C2C9A219E2}" type="presOf" srcId="{22C1E8CE-8E9F-4DF2-8A82-282A4F15C5B8}" destId="{535CF355-C2D4-454D-93DA-558A4D9A00AB}" srcOrd="0" destOrd="2" presId="urn:microsoft.com/office/officeart/2005/8/layout/chevron2"/>
    <dgm:cxn modelId="{CF7FD780-6614-400C-8B69-5BF093AC8293}" type="presOf" srcId="{84242078-6EF3-4D73-93CA-DCCC5B1E4C78}" destId="{C193B65C-7B9D-44CA-A6EF-E96B5DE176E6}" srcOrd="0" destOrd="3" presId="urn:microsoft.com/office/officeart/2005/8/layout/chevron2"/>
    <dgm:cxn modelId="{BD185D6E-A80D-47E4-B5E9-CD101BD103E5}" srcId="{31572976-8309-4ACB-AFE9-297F5F87D135}" destId="{374F9A26-B277-48E2-A75C-264817477B4B}" srcOrd="2" destOrd="0" parTransId="{CCF4C88B-8811-41EF-9986-D1F93AD7BF94}" sibTransId="{E9EFFB4E-F2AD-4D80-BD8C-E7EA7DD78B35}"/>
    <dgm:cxn modelId="{ECC76F54-7499-4777-9DA7-9B5693A1236C}" srcId="{E1ED8B9A-C952-4DF4-BC3A-430DE548FBAF}" destId="{91927FFA-1370-4BBC-B3EA-780F40925419}" srcOrd="2" destOrd="0" parTransId="{70DB8BA3-F20A-4C8F-80F9-5DB12ADF65C1}" sibTransId="{1649A122-3F59-49C4-8DF8-4083BFF187C6}"/>
    <dgm:cxn modelId="{4943D51E-C9FA-437C-BA20-EEED09311E6B}" srcId="{91927FFA-1370-4BBC-B3EA-780F40925419}" destId="{DD4EF6BF-6FF3-40BD-AC55-A9F3BAE879CE}" srcOrd="0" destOrd="0" parTransId="{B4E5528E-59DB-446F-BA1E-0DB074B38CAB}" sibTransId="{C3864E7D-A760-4E2E-A9AA-80AB4E37BD01}"/>
    <dgm:cxn modelId="{B15DBEC5-E6E5-4648-BE32-99582D9AE042}" srcId="{91927FFA-1370-4BBC-B3EA-780F40925419}" destId="{E08DC5D2-6DF0-46D7-9849-C485E7586E04}" srcOrd="2" destOrd="0" parTransId="{F72EBAE9-B986-42AF-8832-DF3902198095}" sibTransId="{BE8194DB-B288-4E30-B794-FFFD1172E09E}"/>
    <dgm:cxn modelId="{C344311E-D229-46E0-AC6C-1C3EA926876E}" srcId="{31572976-8309-4ACB-AFE9-297F5F87D135}" destId="{F791010B-0C38-4C40-85F2-E1BC97EC82AC}" srcOrd="0" destOrd="0" parTransId="{7BCF1F96-1ECB-4C7D-9BCF-7D0533DB05FB}" sibTransId="{631CB847-94A9-4403-AE33-BFA82FD42718}"/>
    <dgm:cxn modelId="{47DB29B5-86D8-4B24-82FA-EB4A6A7824BC}" srcId="{31572976-8309-4ACB-AFE9-297F5F87D135}" destId="{5C7D9EDA-29DF-4729-A06A-C4F76F984437}" srcOrd="1" destOrd="0" parTransId="{4375D04F-39EF-492F-904B-C8269C7D47D2}" sibTransId="{F733254D-3524-4C2D-B1F8-0FE89DEAAC19}"/>
    <dgm:cxn modelId="{CA04D8CB-C2F3-4720-BD22-7D5990D4D20B}" type="presOf" srcId="{31572976-8309-4ACB-AFE9-297F5F87D135}" destId="{11E79195-01AE-4B15-AFF7-DF35343A580A}" srcOrd="0" destOrd="0" presId="urn:microsoft.com/office/officeart/2005/8/layout/chevron2"/>
    <dgm:cxn modelId="{1DF254B8-F676-4AC8-9AEC-6B127367888B}" type="presOf" srcId="{B56EDCBD-6332-49BD-96F0-4EC4427A165E}" destId="{535CF355-C2D4-454D-93DA-558A4D9A00AB}" srcOrd="0" destOrd="0" presId="urn:microsoft.com/office/officeart/2005/8/layout/chevron2"/>
    <dgm:cxn modelId="{7017FCA9-5FE9-4318-AE50-C68970B75EC4}" srcId="{E1ED8B9A-C952-4DF4-BC3A-430DE548FBAF}" destId="{31572976-8309-4ACB-AFE9-297F5F87D135}" srcOrd="1" destOrd="0" parTransId="{E9F2D35C-BD1C-49D1-868B-A42A6A155AB1}" sibTransId="{D0FC12B9-8433-41E4-BA2A-0D267DBE7935}"/>
    <dgm:cxn modelId="{CA124BA9-A0C3-4BE7-97E0-B856B74F8901}" type="presOf" srcId="{5758F0A4-A34F-48AF-8CBE-E6DFEB42C790}" destId="{9465F69B-5E21-4071-B870-46120A6FDCA0}" srcOrd="0" destOrd="1" presId="urn:microsoft.com/office/officeart/2005/8/layout/chevron2"/>
    <dgm:cxn modelId="{BA480E5B-17D6-4C19-97DB-260F21C42A6E}" type="presOf" srcId="{1656FE60-4517-4896-BB03-C70722C1A2ED}" destId="{F4C97AEA-FD23-4F1B-B919-5870492E7DD3}" srcOrd="0" destOrd="0" presId="urn:microsoft.com/office/officeart/2005/8/layout/chevron2"/>
    <dgm:cxn modelId="{DB93A944-BE68-466E-91D0-04883ECD9DF9}" srcId="{1656FE60-4517-4896-BB03-C70722C1A2ED}" destId="{95785999-2969-4642-BFF1-C92B90B15A40}" srcOrd="1" destOrd="0" parTransId="{22107268-1B07-4F13-B1EC-A53B41AA56AF}" sibTransId="{4D14F2B7-7E80-49AE-B17D-5FC3CD74292D}"/>
    <dgm:cxn modelId="{40A04A86-FF58-42C6-961B-280057624F17}" type="presOf" srcId="{91927FFA-1370-4BBC-B3EA-780F40925419}" destId="{A23C4E7F-6C62-44C9-A98B-6FFA3DB65E88}" srcOrd="0" destOrd="0" presId="urn:microsoft.com/office/officeart/2005/8/layout/chevron2"/>
    <dgm:cxn modelId="{52463707-CA0F-4CB1-9C12-62DE3456807A}" type="presOf" srcId="{5C7D9EDA-29DF-4729-A06A-C4F76F984437}" destId="{C193B65C-7B9D-44CA-A6EF-E96B5DE176E6}" srcOrd="0" destOrd="1" presId="urn:microsoft.com/office/officeart/2005/8/layout/chevron2"/>
    <dgm:cxn modelId="{078F4DC0-8B53-47B3-B8A9-D7B54F2E7C25}" type="presOf" srcId="{E08DC5D2-6DF0-46D7-9849-C485E7586E04}" destId="{9465F69B-5E21-4071-B870-46120A6FDCA0}" srcOrd="0" destOrd="2" presId="urn:microsoft.com/office/officeart/2005/8/layout/chevron2"/>
    <dgm:cxn modelId="{B00FA9B0-A240-41EF-A090-B606D71FF47F}" srcId="{E1ED8B9A-C952-4DF4-BC3A-430DE548FBAF}" destId="{1656FE60-4517-4896-BB03-C70722C1A2ED}" srcOrd="0" destOrd="0" parTransId="{597681E3-8B23-4089-BFCB-BE70CF689B7A}" sibTransId="{AC6CD98F-04D5-4EB8-B4DD-85E2D83F2FF3}"/>
    <dgm:cxn modelId="{59937C17-199F-4E01-969B-59EE3565BD0F}" srcId="{1656FE60-4517-4896-BB03-C70722C1A2ED}" destId="{22C1E8CE-8E9F-4DF2-8A82-282A4F15C5B8}" srcOrd="2" destOrd="0" parTransId="{69E863A4-B2EF-4319-ABF5-9120B44DD21D}" sibTransId="{1D41DAB5-7194-41AD-8D74-A93871CAE0BC}"/>
    <dgm:cxn modelId="{666EA0DC-6DC3-4C7F-94F8-12B8AAC189F9}" type="presParOf" srcId="{03F6006E-F0E5-4134-8A9A-2A30B3F150B0}" destId="{AEC45CDD-E2C3-4136-A776-E69B45D58BEB}" srcOrd="0" destOrd="0" presId="urn:microsoft.com/office/officeart/2005/8/layout/chevron2"/>
    <dgm:cxn modelId="{449E3DF4-20F7-4A00-AD00-3812F3D6FF1D}" type="presParOf" srcId="{AEC45CDD-E2C3-4136-A776-E69B45D58BEB}" destId="{F4C97AEA-FD23-4F1B-B919-5870492E7DD3}" srcOrd="0" destOrd="0" presId="urn:microsoft.com/office/officeart/2005/8/layout/chevron2"/>
    <dgm:cxn modelId="{A73065AE-515B-4C73-8B0C-6CA64F8CA4F6}" type="presParOf" srcId="{AEC45CDD-E2C3-4136-A776-E69B45D58BEB}" destId="{535CF355-C2D4-454D-93DA-558A4D9A00AB}" srcOrd="1" destOrd="0" presId="urn:microsoft.com/office/officeart/2005/8/layout/chevron2"/>
    <dgm:cxn modelId="{EB48A026-C0A1-4237-A9FA-91313315AD1D}" type="presParOf" srcId="{03F6006E-F0E5-4134-8A9A-2A30B3F150B0}" destId="{8F69CE24-64B7-4147-B746-61CE718121FB}" srcOrd="1" destOrd="0" presId="urn:microsoft.com/office/officeart/2005/8/layout/chevron2"/>
    <dgm:cxn modelId="{38DA7B72-0983-47B4-994E-11C50C8F3E5A}" type="presParOf" srcId="{03F6006E-F0E5-4134-8A9A-2A30B3F150B0}" destId="{4F64156A-7B62-49CF-8EB4-693AECE702B8}" srcOrd="2" destOrd="0" presId="urn:microsoft.com/office/officeart/2005/8/layout/chevron2"/>
    <dgm:cxn modelId="{17EF2BA8-8A8A-4B11-B243-BAFD0A9DC71E}" type="presParOf" srcId="{4F64156A-7B62-49CF-8EB4-693AECE702B8}" destId="{11E79195-01AE-4B15-AFF7-DF35343A580A}" srcOrd="0" destOrd="0" presId="urn:microsoft.com/office/officeart/2005/8/layout/chevron2"/>
    <dgm:cxn modelId="{A2668CDF-6DB9-4F73-BFC4-6A88202F21B9}" type="presParOf" srcId="{4F64156A-7B62-49CF-8EB4-693AECE702B8}" destId="{C193B65C-7B9D-44CA-A6EF-E96B5DE176E6}" srcOrd="1" destOrd="0" presId="urn:microsoft.com/office/officeart/2005/8/layout/chevron2"/>
    <dgm:cxn modelId="{CBF85FC4-1488-462B-A46F-7DC828544CB0}" type="presParOf" srcId="{03F6006E-F0E5-4134-8A9A-2A30B3F150B0}" destId="{09C627A4-2DC6-4652-817C-D06D4E206FDF}" srcOrd="3" destOrd="0" presId="urn:microsoft.com/office/officeart/2005/8/layout/chevron2"/>
    <dgm:cxn modelId="{D9BD3785-2C12-439E-B10D-12878CA56D00}" type="presParOf" srcId="{03F6006E-F0E5-4134-8A9A-2A30B3F150B0}" destId="{2DC1EEA9-32C4-45BE-907D-3211FBE35C33}" srcOrd="4" destOrd="0" presId="urn:microsoft.com/office/officeart/2005/8/layout/chevron2"/>
    <dgm:cxn modelId="{5936346A-EEAB-44FB-BA41-4B5E6A5DEEF1}" type="presParOf" srcId="{2DC1EEA9-32C4-45BE-907D-3211FBE35C33}" destId="{A23C4E7F-6C62-44C9-A98B-6FFA3DB65E88}" srcOrd="0" destOrd="0" presId="urn:microsoft.com/office/officeart/2005/8/layout/chevron2"/>
    <dgm:cxn modelId="{02821F77-67A5-4C77-8EF8-D26394F37AEC}" type="presParOf" srcId="{2DC1EEA9-32C4-45BE-907D-3211FBE35C33}" destId="{9465F69B-5E21-4071-B870-46120A6FDCA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2130426"/>
            <a:ext cx="932688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645920" y="3886200"/>
            <a:ext cx="768096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C0AF71-9B8E-4002-89C9-AADCC5B37FFF}"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1772713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C0AF71-9B8E-4002-89C9-AADCC5B37FFF}"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86379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74639"/>
            <a:ext cx="24688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48640" y="274639"/>
            <a:ext cx="722376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C0AF71-9B8E-4002-89C9-AADCC5B37FFF}"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388881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C0AF71-9B8E-4002-89C9-AADCC5B37FFF}"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318277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4406901"/>
            <a:ext cx="932688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66776" y="2906713"/>
            <a:ext cx="932688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C0AF71-9B8E-4002-89C9-AADCC5B37FFF}" type="datetimeFigureOut">
              <a:rPr lang="en-US" smtClean="0"/>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815722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8640" y="1600201"/>
            <a:ext cx="48463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77840" y="1600201"/>
            <a:ext cx="48463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C0AF71-9B8E-4002-89C9-AADCC5B37FFF}" type="datetimeFigureOut">
              <a:rPr lang="en-US" smtClean="0"/>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182184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48640" y="1535113"/>
            <a:ext cx="484822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8640" y="2174875"/>
            <a:ext cx="484822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574031" y="1535113"/>
            <a:ext cx="48501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74031" y="2174875"/>
            <a:ext cx="48501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C0AF71-9B8E-4002-89C9-AADCC5B37FFF}" type="datetimeFigureOut">
              <a:rPr lang="en-US" smtClean="0"/>
              <a:t>4/23/2023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1650026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C0AF71-9B8E-4002-89C9-AADCC5B37FFF}" type="datetimeFigureOut">
              <a:rPr lang="en-US" smtClean="0"/>
              <a:t>4/23/2023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58723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C0AF71-9B8E-4002-89C9-AADCC5B37FFF}" type="datetimeFigureOut">
              <a:rPr lang="en-US" smtClean="0"/>
              <a:t>4/23/2023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885587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73050"/>
            <a:ext cx="360997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290060" y="273051"/>
            <a:ext cx="61341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48640" y="1435101"/>
            <a:ext cx="360997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C0AF71-9B8E-4002-89C9-AADCC5B37FFF}" type="datetimeFigureOut">
              <a:rPr lang="en-US" smtClean="0"/>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1478475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4800600"/>
            <a:ext cx="658368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50746" y="612775"/>
            <a:ext cx="658368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150746" y="5367338"/>
            <a:ext cx="658368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C0AF71-9B8E-4002-89C9-AADCC5B37FFF}" type="datetimeFigureOut">
              <a:rPr lang="en-US" smtClean="0"/>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A0377-67C9-4B2D-B59D-CE73A5AA7934}" type="slidenum">
              <a:rPr lang="en-US" smtClean="0"/>
              <a:t>‹#›</a:t>
            </a:fld>
            <a:endParaRPr lang="en-US"/>
          </a:p>
        </p:txBody>
      </p:sp>
    </p:spTree>
    <p:extLst>
      <p:ext uri="{BB962C8B-B14F-4D97-AF65-F5344CB8AC3E}">
        <p14:creationId xmlns:p14="http://schemas.microsoft.com/office/powerpoint/2010/main" val="407958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74638"/>
            <a:ext cx="987552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48640" y="1600201"/>
            <a:ext cx="987552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48640" y="6356351"/>
            <a:ext cx="256032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0AF71-9B8E-4002-89C9-AADCC5B37FFF}" type="datetimeFigureOut">
              <a:rPr lang="en-US" smtClean="0"/>
              <a:t>4/23/2023</a:t>
            </a:fld>
            <a:endParaRPr lang="en-US"/>
          </a:p>
        </p:txBody>
      </p:sp>
      <p:sp>
        <p:nvSpPr>
          <p:cNvPr id="5" name="Footer Placeholder 4"/>
          <p:cNvSpPr>
            <a:spLocks noGrp="1"/>
          </p:cNvSpPr>
          <p:nvPr>
            <p:ph type="ftr" sz="quarter" idx="3"/>
          </p:nvPr>
        </p:nvSpPr>
        <p:spPr>
          <a:xfrm>
            <a:off x="3749040" y="6356351"/>
            <a:ext cx="347472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63840" y="6356351"/>
            <a:ext cx="256032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A0377-67C9-4B2D-B59D-CE73A5AA7934}" type="slidenum">
              <a:rPr lang="en-US" smtClean="0"/>
              <a:t>‹#›</a:t>
            </a:fld>
            <a:endParaRPr lang="en-US"/>
          </a:p>
        </p:txBody>
      </p:sp>
    </p:spTree>
    <p:extLst>
      <p:ext uri="{BB962C8B-B14F-4D97-AF65-F5344CB8AC3E}">
        <p14:creationId xmlns:p14="http://schemas.microsoft.com/office/powerpoint/2010/main" val="191257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en.wikipedia.org/wiki/Precision_and_recall#Recall"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533400"/>
            <a:ext cx="9326880" cy="1470025"/>
          </a:xfrm>
        </p:spPr>
        <p:txBody>
          <a:bodyPr/>
          <a:lstStyle/>
          <a:p>
            <a:r>
              <a:rPr lang="en-US" b="1" u="sng" dirty="0" smtClean="0">
                <a:solidFill>
                  <a:srgbClr val="002060"/>
                </a:solidFill>
              </a:rPr>
              <a:t>Telecom Churn Prediction Project</a:t>
            </a:r>
            <a:endParaRPr lang="en-US" b="1" u="sng" dirty="0">
              <a:solidFill>
                <a:srgbClr val="002060"/>
              </a:solidFill>
            </a:endParaRPr>
          </a:p>
        </p:txBody>
      </p:sp>
      <p:sp>
        <p:nvSpPr>
          <p:cNvPr id="3" name="Subtitle 2"/>
          <p:cNvSpPr>
            <a:spLocks noGrp="1"/>
          </p:cNvSpPr>
          <p:nvPr>
            <p:ph type="subTitle" idx="1"/>
          </p:nvPr>
        </p:nvSpPr>
        <p:spPr>
          <a:xfrm>
            <a:off x="1676400" y="2286000"/>
            <a:ext cx="7680960" cy="3810000"/>
          </a:xfrm>
        </p:spPr>
        <p:txBody>
          <a:bodyPr>
            <a:normAutofit/>
          </a:bodyPr>
          <a:lstStyle/>
          <a:p>
            <a:r>
              <a:rPr lang="en-US" sz="2600" b="1" dirty="0" smtClean="0">
                <a:solidFill>
                  <a:schemeClr val="tx1"/>
                </a:solidFill>
              </a:rPr>
              <a:t>Presented by</a:t>
            </a:r>
            <a:r>
              <a:rPr lang="en-US" sz="2600" dirty="0" smtClean="0">
                <a:solidFill>
                  <a:schemeClr val="tx1"/>
                </a:solidFill>
              </a:rPr>
              <a:t> </a:t>
            </a:r>
          </a:p>
          <a:p>
            <a:endParaRPr lang="en-US" sz="2600" dirty="0" smtClean="0">
              <a:solidFill>
                <a:schemeClr val="tx1"/>
              </a:solidFill>
            </a:endParaRPr>
          </a:p>
          <a:p>
            <a:r>
              <a:rPr lang="en-US" dirty="0" smtClean="0">
                <a:solidFill>
                  <a:schemeClr val="accent2">
                    <a:lumMod val="50000"/>
                  </a:schemeClr>
                </a:solidFill>
              </a:rPr>
              <a:t>(Group No. 5)</a:t>
            </a:r>
          </a:p>
          <a:p>
            <a:r>
              <a:rPr lang="en-US" b="1" dirty="0" err="1" smtClean="0">
                <a:solidFill>
                  <a:schemeClr val="tx1">
                    <a:lumMod val="95000"/>
                    <a:lumOff val="5000"/>
                  </a:schemeClr>
                </a:solidFill>
              </a:rPr>
              <a:t>Sukanya</a:t>
            </a:r>
            <a:r>
              <a:rPr lang="en-US" b="1" dirty="0" smtClean="0">
                <a:solidFill>
                  <a:schemeClr val="tx1">
                    <a:lumMod val="95000"/>
                    <a:lumOff val="5000"/>
                  </a:schemeClr>
                </a:solidFill>
              </a:rPr>
              <a:t> </a:t>
            </a:r>
            <a:r>
              <a:rPr lang="en-US" b="1" dirty="0" err="1" smtClean="0">
                <a:solidFill>
                  <a:schemeClr val="tx1">
                    <a:lumMod val="95000"/>
                    <a:lumOff val="5000"/>
                  </a:schemeClr>
                </a:solidFill>
              </a:rPr>
              <a:t>Patil</a:t>
            </a:r>
            <a:endParaRPr lang="en-US" b="1" dirty="0" smtClean="0">
              <a:solidFill>
                <a:schemeClr val="tx1">
                  <a:lumMod val="95000"/>
                  <a:lumOff val="5000"/>
                </a:schemeClr>
              </a:solidFill>
            </a:endParaRPr>
          </a:p>
        </p:txBody>
      </p:sp>
    </p:spTree>
    <p:extLst>
      <p:ext uri="{BB962C8B-B14F-4D97-AF65-F5344CB8AC3E}">
        <p14:creationId xmlns:p14="http://schemas.microsoft.com/office/powerpoint/2010/main" val="8951590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9432595" cy="5953246"/>
          </a:xfrm>
        </p:spPr>
        <p:txBody>
          <a:bodyPr>
            <a:normAutofit/>
          </a:bodyPr>
          <a:lstStyle/>
          <a:p>
            <a:r>
              <a:rPr lang="en-US" sz="3200" dirty="0" smtClean="0">
                <a:latin typeface="Times New Roman" panose="02020603050405020304" pitchFamily="18" charset="0"/>
                <a:cs typeface="Times New Roman" panose="02020603050405020304" pitchFamily="18" charset="0"/>
              </a:rPr>
              <a:t>Using below code to remove the outliers</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r>
              <a:rPr lang="en-IN" sz="3200" dirty="0" smtClean="0">
                <a:latin typeface="Times New Roman" panose="02020603050405020304" pitchFamily="18" charset="0"/>
                <a:cs typeface="Times New Roman" panose="02020603050405020304" pitchFamily="18" charset="0"/>
              </a:rPr>
              <a:t/>
            </a:r>
            <a:br>
              <a:rPr lang="en-IN" sz="3200" dirty="0" smtClean="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666755" y="1283824"/>
            <a:ext cx="8039461" cy="4515091"/>
          </a:xfrm>
          <a:prstGeom prst="rect">
            <a:avLst/>
          </a:prstGeom>
          <a:ln>
            <a:solidFill>
              <a:schemeClr val="tx1">
                <a:alpha val="99000"/>
              </a:schemeClr>
            </a:solidFill>
          </a:ln>
        </p:spPr>
      </p:pic>
    </p:spTree>
    <p:extLst>
      <p:ext uri="{BB962C8B-B14F-4D97-AF65-F5344CB8AC3E}">
        <p14:creationId xmlns:p14="http://schemas.microsoft.com/office/powerpoint/2010/main" val="613529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1220165"/>
            <a:ext cx="4102825" cy="2361235"/>
          </a:xfrm>
          <a:prstGeom prst="rect">
            <a:avLst/>
          </a:prstGeom>
          <a:ln>
            <a:solidFill>
              <a:schemeClr val="tx1">
                <a:alpha val="99000"/>
              </a:schemeClr>
            </a:solidFill>
          </a:ln>
        </p:spPr>
      </p:pic>
      <p:pic>
        <p:nvPicPr>
          <p:cNvPr id="4" name="Picture 3"/>
          <p:cNvPicPr>
            <a:picLocks noChangeAspect="1"/>
          </p:cNvPicPr>
          <p:nvPr/>
        </p:nvPicPr>
        <p:blipFill>
          <a:blip r:embed="rId3"/>
          <a:stretch>
            <a:fillRect/>
          </a:stretch>
        </p:blipFill>
        <p:spPr>
          <a:xfrm>
            <a:off x="5869742" y="983730"/>
            <a:ext cx="4448597" cy="2673870"/>
          </a:xfrm>
          <a:prstGeom prst="rect">
            <a:avLst/>
          </a:prstGeom>
          <a:ln>
            <a:solidFill>
              <a:schemeClr val="tx1">
                <a:alpha val="99000"/>
              </a:schemeClr>
            </a:solidFill>
          </a:ln>
        </p:spPr>
      </p:pic>
      <p:pic>
        <p:nvPicPr>
          <p:cNvPr id="5" name="Picture 4"/>
          <p:cNvPicPr>
            <a:picLocks noChangeAspect="1"/>
          </p:cNvPicPr>
          <p:nvPr/>
        </p:nvPicPr>
        <p:blipFill>
          <a:blip r:embed="rId4"/>
          <a:stretch>
            <a:fillRect/>
          </a:stretch>
        </p:blipFill>
        <p:spPr>
          <a:xfrm>
            <a:off x="533400" y="3919002"/>
            <a:ext cx="4102825" cy="2601396"/>
          </a:xfrm>
          <a:prstGeom prst="rect">
            <a:avLst/>
          </a:prstGeom>
          <a:ln>
            <a:solidFill>
              <a:schemeClr val="tx1">
                <a:alpha val="99000"/>
              </a:schemeClr>
            </a:solidFill>
          </a:ln>
        </p:spPr>
      </p:pic>
      <p:pic>
        <p:nvPicPr>
          <p:cNvPr id="6" name="Picture 5"/>
          <p:cNvPicPr>
            <a:picLocks noChangeAspect="1"/>
          </p:cNvPicPr>
          <p:nvPr/>
        </p:nvPicPr>
        <p:blipFill>
          <a:blip r:embed="rId5"/>
          <a:stretch>
            <a:fillRect/>
          </a:stretch>
        </p:blipFill>
        <p:spPr>
          <a:xfrm>
            <a:off x="5869742" y="3919002"/>
            <a:ext cx="4448597" cy="2557998"/>
          </a:xfrm>
          <a:prstGeom prst="rect">
            <a:avLst/>
          </a:prstGeom>
          <a:ln>
            <a:solidFill>
              <a:schemeClr val="tx1">
                <a:alpha val="99000"/>
              </a:schemeClr>
            </a:solidFill>
          </a:ln>
        </p:spPr>
      </p:pic>
      <p:sp>
        <p:nvSpPr>
          <p:cNvPr id="7" name="TextBox 6"/>
          <p:cNvSpPr txBox="1"/>
          <p:nvPr/>
        </p:nvSpPr>
        <p:spPr>
          <a:xfrm>
            <a:off x="449424" y="152400"/>
            <a:ext cx="5943600" cy="523220"/>
          </a:xfrm>
          <a:prstGeom prst="rect">
            <a:avLst/>
          </a:prstGeom>
          <a:noFill/>
        </p:spPr>
        <p:txBody>
          <a:bodyPr wrap="square" rtlCol="0">
            <a:spAutoFit/>
          </a:bodyPr>
          <a:lstStyle/>
          <a:p>
            <a:r>
              <a:rPr lang="en-US" sz="2800" b="1" u="sng" dirty="0" smtClean="0"/>
              <a:t>After removing the outliers</a:t>
            </a:r>
            <a:endParaRPr lang="en-US" sz="2800" b="1" u="sng" dirty="0"/>
          </a:p>
        </p:txBody>
      </p:sp>
    </p:spTree>
    <p:extLst>
      <p:ext uri="{BB962C8B-B14F-4D97-AF65-F5344CB8AC3E}">
        <p14:creationId xmlns:p14="http://schemas.microsoft.com/office/powerpoint/2010/main" val="3642904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4400" y="2286000"/>
            <a:ext cx="4631708" cy="2411224"/>
          </a:xfrm>
          <a:prstGeom prst="rect">
            <a:avLst/>
          </a:prstGeom>
          <a:ln>
            <a:solidFill>
              <a:schemeClr val="tx1">
                <a:alpha val="99000"/>
              </a:schemeClr>
            </a:solidFill>
          </a:ln>
        </p:spPr>
      </p:pic>
      <p:sp>
        <p:nvSpPr>
          <p:cNvPr id="4" name="Title 3"/>
          <p:cNvSpPr>
            <a:spLocks noGrp="1"/>
          </p:cNvSpPr>
          <p:nvPr>
            <p:ph type="title"/>
          </p:nvPr>
        </p:nvSpPr>
        <p:spPr>
          <a:xfrm>
            <a:off x="457200" y="304800"/>
            <a:ext cx="5166360" cy="1143000"/>
          </a:xfrm>
        </p:spPr>
        <p:txBody>
          <a:bodyPr>
            <a:normAutofit/>
          </a:bodyPr>
          <a:lstStyle/>
          <a:p>
            <a:r>
              <a:rPr lang="en-US" sz="3200" b="1" u="sng" dirty="0" smtClean="0">
                <a:latin typeface="Times New Roman" pitchFamily="18" charset="0"/>
                <a:cs typeface="Times New Roman" pitchFamily="18" charset="0"/>
              </a:rPr>
              <a:t>Duplicated Records</a:t>
            </a:r>
            <a:endParaRPr lang="en-US" b="1" u="sng"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743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Data Visualization</a:t>
            </a:r>
            <a:endParaRPr lang="en-US" sz="4400" b="1" dirty="0">
              <a:solidFill>
                <a:schemeClr val="tx1">
                  <a:lumMod val="95000"/>
                  <a:lumOff val="5000"/>
                </a:schemeClr>
              </a:solidFill>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077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80" y="365127"/>
            <a:ext cx="9464040" cy="1325563"/>
          </a:xfrm>
        </p:spPr>
        <p:txBody>
          <a:bodyPr>
            <a:normAutofit/>
          </a:bodyPr>
          <a:lstStyle/>
          <a:p>
            <a:r>
              <a:rPr lang="en-US" b="1" u="sng" dirty="0">
                <a:latin typeface="Century"/>
              </a:rPr>
              <a:t>Data Visualization</a:t>
            </a:r>
          </a:p>
        </p:txBody>
      </p:sp>
      <p:sp>
        <p:nvSpPr>
          <p:cNvPr id="3" name="Subtitle 2"/>
          <p:cNvSpPr>
            <a:spLocks noGrp="1"/>
          </p:cNvSpPr>
          <p:nvPr>
            <p:ph idx="1"/>
          </p:nvPr>
        </p:nvSpPr>
        <p:spPr>
          <a:xfrm>
            <a:off x="754380" y="1825625"/>
            <a:ext cx="9464040" cy="4351338"/>
          </a:xfrm>
        </p:spPr>
        <p:txBody>
          <a:bodyPr vert="horz" lIns="91440" tIns="45720" rIns="91440" bIns="45720" rtlCol="0" anchor="t">
            <a:normAutofit/>
          </a:bodyPr>
          <a:lstStyle/>
          <a:p>
            <a:pPr marL="342900" indent="-342900">
              <a:buFont typeface="Wingdings" panose="020B0604020202020204" pitchFamily="34" charset="0"/>
              <a:buChar char="Ø"/>
            </a:pPr>
            <a:r>
              <a:rPr lang="en-US" sz="2200" dirty="0">
                <a:cs typeface="Calibri" panose="020F0502020204030204"/>
              </a:rPr>
              <a:t>Data Visualization is the graphical representation of information</a:t>
            </a:r>
          </a:p>
          <a:p>
            <a:pPr marL="0" indent="0">
              <a:buNone/>
            </a:pPr>
            <a:endParaRPr lang="en-US" sz="2200" dirty="0">
              <a:cs typeface="Calibri" panose="020F0502020204030204"/>
            </a:endParaRPr>
          </a:p>
          <a:p>
            <a:pPr marL="0" indent="0">
              <a:buNone/>
            </a:pPr>
            <a:r>
              <a:rPr lang="en-US" sz="2200" b="1" u="sng" dirty="0">
                <a:cs typeface="Calibri"/>
              </a:rPr>
              <a:t>Visualizations achieved in this project are:</a:t>
            </a:r>
          </a:p>
          <a:p>
            <a:pPr marL="342900" indent="-342900"/>
            <a:r>
              <a:rPr lang="en-US" sz="2200" dirty="0">
                <a:cs typeface="Calibri"/>
              </a:rPr>
              <a:t>Pie chart </a:t>
            </a:r>
          </a:p>
          <a:p>
            <a:pPr marL="342900" indent="-342900"/>
            <a:r>
              <a:rPr lang="en-US" sz="2200" dirty="0">
                <a:cs typeface="Calibri"/>
              </a:rPr>
              <a:t>Count plot</a:t>
            </a:r>
          </a:p>
          <a:p>
            <a:pPr marL="342900" indent="-342900"/>
            <a:r>
              <a:rPr lang="en-US" sz="2200" dirty="0">
                <a:cs typeface="Calibri"/>
              </a:rPr>
              <a:t>Bar graph</a:t>
            </a:r>
          </a:p>
          <a:p>
            <a:pPr marL="342900" indent="-342900"/>
            <a:r>
              <a:rPr lang="en-US" sz="2200" dirty="0">
                <a:cs typeface="Calibri"/>
              </a:rPr>
              <a:t>Scatter plot</a:t>
            </a:r>
          </a:p>
          <a:p>
            <a:pPr marL="342900" indent="-342900"/>
            <a:r>
              <a:rPr lang="en-US" sz="2200" dirty="0">
                <a:cs typeface="Calibri"/>
              </a:rPr>
              <a:t>Heat map</a:t>
            </a:r>
          </a:p>
          <a:p>
            <a:pPr marL="342900" indent="-342900"/>
            <a:r>
              <a:rPr lang="en-US" sz="2200" dirty="0">
                <a:cs typeface="Calibri"/>
              </a:rPr>
              <a:t>Histograms</a:t>
            </a:r>
          </a:p>
          <a:p>
            <a:pPr marL="0" indent="0">
              <a:buNone/>
            </a:pPr>
            <a:endParaRPr lang="en-US" sz="2200" dirty="0">
              <a:cs typeface="Calibri"/>
            </a:endParaRP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230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59214B-CBD1-0B53-A7C5-E2E067C004CB}"/>
              </a:ext>
            </a:extLst>
          </p:cNvPr>
          <p:cNvSpPr>
            <a:spLocks noGrp="1"/>
          </p:cNvSpPr>
          <p:nvPr>
            <p:ph type="title"/>
          </p:nvPr>
        </p:nvSpPr>
        <p:spPr>
          <a:xfrm>
            <a:off x="1754583" y="381000"/>
            <a:ext cx="7463633" cy="1325563"/>
          </a:xfrm>
        </p:spPr>
        <p:txBody>
          <a:bodyPr>
            <a:normAutofit/>
          </a:bodyPr>
          <a:lstStyle/>
          <a:p>
            <a:r>
              <a:rPr lang="en-US" sz="3600" b="1" u="sng" dirty="0">
                <a:latin typeface="Century"/>
                <a:cs typeface="Calibri Light"/>
              </a:rPr>
              <a:t>Pie </a:t>
            </a:r>
            <a:r>
              <a:rPr lang="en-US" sz="3600" b="1" u="sng" dirty="0" smtClean="0">
                <a:latin typeface="Century"/>
                <a:cs typeface="Calibri Light"/>
              </a:rPr>
              <a:t>chart</a:t>
            </a:r>
            <a:r>
              <a:rPr lang="en-US" sz="3600" b="1" u="sng" dirty="0">
                <a:latin typeface="Century"/>
                <a:cs typeface="Calibri Light"/>
              </a:rPr>
              <a:t/>
            </a:r>
            <a:br>
              <a:rPr lang="en-US" sz="3600" b="1" u="sng" dirty="0">
                <a:latin typeface="Century"/>
                <a:cs typeface="Calibri Light"/>
              </a:rPr>
            </a:br>
            <a:r>
              <a:rPr lang="en-US" sz="2800" dirty="0">
                <a:latin typeface="Calibri Light"/>
                <a:cs typeface="Calibri Light"/>
              </a:rPr>
              <a:t>plotting</a:t>
            </a:r>
            <a:r>
              <a:rPr lang="en-US" sz="2800" dirty="0">
                <a:cs typeface="Calibri Light"/>
              </a:rPr>
              <a:t> target feature distribution</a:t>
            </a:r>
            <a:endParaRPr lang="en-US" dirty="0">
              <a:cs typeface="Calibri Light" panose="020F0302020204030204"/>
            </a:endParaRPr>
          </a:p>
        </p:txBody>
      </p:sp>
      <p:pic>
        <p:nvPicPr>
          <p:cNvPr id="4" name="Picture 4" descr="Chart, pie chart&#10;&#10;Description automatically generated">
            <a:extLst>
              <a:ext uri="{FF2B5EF4-FFF2-40B4-BE49-F238E27FC236}">
                <a16:creationId xmlns:a16="http://schemas.microsoft.com/office/drawing/2014/main" xmlns="" id="{533311BB-DA9B-82F8-E5B7-09E77F12EA56}"/>
              </a:ext>
            </a:extLst>
          </p:cNvPr>
          <p:cNvPicPr>
            <a:picLocks noGrp="1" noChangeAspect="1"/>
          </p:cNvPicPr>
          <p:nvPr>
            <p:ph idx="1"/>
          </p:nvPr>
        </p:nvPicPr>
        <p:blipFill>
          <a:blip r:embed="rId2"/>
          <a:stretch>
            <a:fillRect/>
          </a:stretch>
        </p:blipFill>
        <p:spPr>
          <a:xfrm>
            <a:off x="457200" y="1981200"/>
            <a:ext cx="5791200" cy="4628882"/>
          </a:xfrm>
        </p:spPr>
      </p:pic>
      <p:sp>
        <p:nvSpPr>
          <p:cNvPr id="5" name="TextBox 4">
            <a:extLst>
              <a:ext uri="{FF2B5EF4-FFF2-40B4-BE49-F238E27FC236}">
                <a16:creationId xmlns:a16="http://schemas.microsoft.com/office/drawing/2014/main" xmlns="" id="{DE2D03C5-5BA2-6BD3-182B-F522ACC2538F}"/>
              </a:ext>
            </a:extLst>
          </p:cNvPr>
          <p:cNvSpPr txBox="1"/>
          <p:nvPr/>
        </p:nvSpPr>
        <p:spPr>
          <a:xfrm>
            <a:off x="6400800" y="2717689"/>
            <a:ext cx="4007498" cy="22510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dirty="0">
                <a:cs typeface="Calibri"/>
              </a:rPr>
              <a:t>From the  above graph  , 85.9%  of customers are retained and 14.1% of customers are churned.</a:t>
            </a:r>
            <a:endParaRPr lang="en-US" sz="2400" b="1"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842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38FEB-A992-F545-046C-0C2D6AD65487}"/>
              </a:ext>
            </a:extLst>
          </p:cNvPr>
          <p:cNvSpPr>
            <a:spLocks noGrp="1"/>
          </p:cNvSpPr>
          <p:nvPr>
            <p:ph type="title"/>
          </p:nvPr>
        </p:nvSpPr>
        <p:spPr>
          <a:xfrm>
            <a:off x="172797" y="152400"/>
            <a:ext cx="3096208" cy="553794"/>
          </a:xfrm>
        </p:spPr>
        <p:txBody>
          <a:bodyPr>
            <a:noAutofit/>
          </a:bodyPr>
          <a:lstStyle/>
          <a:p>
            <a:pPr algn="l"/>
            <a:r>
              <a:rPr lang="en-US" sz="3200" b="1" u="sng" dirty="0">
                <a:latin typeface="Century"/>
                <a:cs typeface="Calibri Light"/>
              </a:rPr>
              <a:t>Count plot</a:t>
            </a:r>
          </a:p>
        </p:txBody>
      </p:sp>
      <p:sp>
        <p:nvSpPr>
          <p:cNvPr id="8" name="TextBox 7">
            <a:extLst>
              <a:ext uri="{FF2B5EF4-FFF2-40B4-BE49-F238E27FC236}">
                <a16:creationId xmlns:a16="http://schemas.microsoft.com/office/drawing/2014/main" xmlns="" id="{52D10729-AF36-64B1-0E1C-6E14E1A5EAD5}"/>
              </a:ext>
            </a:extLst>
          </p:cNvPr>
          <p:cNvSpPr txBox="1"/>
          <p:nvPr/>
        </p:nvSpPr>
        <p:spPr>
          <a:xfrm>
            <a:off x="291762" y="1219200"/>
            <a:ext cx="2222838" cy="54508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itchFamily="34" charset="0"/>
              <a:buChar char="•"/>
            </a:pPr>
            <a:r>
              <a:rPr lang="en-US" dirty="0">
                <a:cs typeface="Calibri" panose="020F0502020204030204"/>
              </a:rPr>
              <a:t>This method is used to show the counts of observations in each </a:t>
            </a:r>
            <a:r>
              <a:rPr lang="en-US" dirty="0" err="1">
                <a:cs typeface="Calibri" panose="020F0502020204030204"/>
              </a:rPr>
              <a:t>catogarical</a:t>
            </a:r>
            <a:r>
              <a:rPr lang="en-US" dirty="0">
                <a:cs typeface="Calibri" panose="020F0502020204030204"/>
              </a:rPr>
              <a:t> bin using bars</a:t>
            </a:r>
            <a:r>
              <a:rPr lang="en-US" dirty="0" smtClean="0">
                <a:cs typeface="Calibri" panose="020F0502020204030204"/>
              </a:rPr>
              <a:t>.</a:t>
            </a:r>
          </a:p>
          <a:p>
            <a:pPr marL="285750" indent="-285750">
              <a:lnSpc>
                <a:spcPct val="150000"/>
              </a:lnSpc>
              <a:buFont typeface="Arial" pitchFamily="34" charset="0"/>
              <a:buChar char="•"/>
            </a:pPr>
            <a:r>
              <a:rPr lang="en-US" dirty="0" smtClean="0">
                <a:ea typeface="+mn-lt"/>
                <a:cs typeface="+mn-lt"/>
              </a:rPr>
              <a:t>Plotting the relation of target  attribute with other independent variables</a:t>
            </a:r>
            <a:endParaRPr lang="en-US" dirty="0" smtClean="0"/>
          </a:p>
          <a:p>
            <a:pPr marL="285750" indent="-285750">
              <a:lnSpc>
                <a:spcPct val="150000"/>
              </a:lnSpc>
              <a:buFont typeface="Arial" pitchFamily="34" charset="0"/>
              <a:buChar char="•"/>
            </a:pPr>
            <a:endParaRPr lang="en-US" dirty="0">
              <a:cs typeface="Calibri" panose="020F0502020204030204"/>
            </a:endParaRPr>
          </a:p>
        </p:txBody>
      </p:sp>
      <p:pic>
        <p:nvPicPr>
          <p:cNvPr id="10" name="Picture 5" descr="Chart, bar chart&#10;&#10;Description automatically generated">
            <a:extLst>
              <a:ext uri="{FF2B5EF4-FFF2-40B4-BE49-F238E27FC236}">
                <a16:creationId xmlns:a16="http://schemas.microsoft.com/office/drawing/2014/main" xmlns="" id="{6C241970-BF7D-F674-D15A-114E581BC8F1}"/>
              </a:ext>
            </a:extLst>
          </p:cNvPr>
          <p:cNvPicPr>
            <a:picLocks noChangeAspect="1"/>
          </p:cNvPicPr>
          <p:nvPr/>
        </p:nvPicPr>
        <p:blipFill>
          <a:blip r:embed="rId2"/>
          <a:stretch>
            <a:fillRect/>
          </a:stretch>
        </p:blipFill>
        <p:spPr>
          <a:xfrm>
            <a:off x="2743200" y="195169"/>
            <a:ext cx="4267200" cy="6434232"/>
          </a:xfrm>
          <a:prstGeom prst="rect">
            <a:avLst/>
          </a:prstGeom>
        </p:spPr>
      </p:pic>
      <p:pic>
        <p:nvPicPr>
          <p:cNvPr id="11" name="Picture 6" descr="Chart, bar chart&#10;&#10;Description automatically generated">
            <a:extLst>
              <a:ext uri="{FF2B5EF4-FFF2-40B4-BE49-F238E27FC236}">
                <a16:creationId xmlns:a16="http://schemas.microsoft.com/office/drawing/2014/main" xmlns="" id="{B8BA4659-BA1D-48BD-8B19-E699472D4381}"/>
              </a:ext>
            </a:extLst>
          </p:cNvPr>
          <p:cNvPicPr>
            <a:picLocks noChangeAspect="1"/>
          </p:cNvPicPr>
          <p:nvPr/>
        </p:nvPicPr>
        <p:blipFill>
          <a:blip r:embed="rId3"/>
          <a:stretch>
            <a:fillRect/>
          </a:stretch>
        </p:blipFill>
        <p:spPr>
          <a:xfrm>
            <a:off x="6934200" y="152400"/>
            <a:ext cx="3657600" cy="6472655"/>
          </a:xfrm>
          <a:prstGeom prst="rect">
            <a:avLst/>
          </a:prstGeom>
        </p:spPr>
      </p:pic>
    </p:spTree>
    <p:extLst>
      <p:ext uri="{BB962C8B-B14F-4D97-AF65-F5344CB8AC3E}">
        <p14:creationId xmlns:p14="http://schemas.microsoft.com/office/powerpoint/2010/main" val="1218035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D841B9A-BDE9-2403-E644-B28C101871A8}"/>
              </a:ext>
            </a:extLst>
          </p:cNvPr>
          <p:cNvSpPr txBox="1"/>
          <p:nvPr/>
        </p:nvSpPr>
        <p:spPr>
          <a:xfrm>
            <a:off x="457200" y="533400"/>
            <a:ext cx="1028700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dirty="0">
                <a:cs typeface="Calibri"/>
              </a:rPr>
              <a:t>From the plot:</a:t>
            </a:r>
            <a:endParaRPr lang="en-US" b="1" dirty="0">
              <a:cs typeface="Calibri"/>
            </a:endParaRPr>
          </a:p>
          <a:p>
            <a:pPr marL="285750" indent="-285750">
              <a:lnSpc>
                <a:spcPct val="150000"/>
              </a:lnSpc>
              <a:buFont typeface="Wingdings"/>
              <a:buChar char="§"/>
            </a:pPr>
            <a:r>
              <a:rPr lang="en-US" dirty="0">
                <a:cs typeface="Calibri"/>
              </a:rPr>
              <a:t>Area code :  People at area_code_415 are churning more compared to other area code</a:t>
            </a:r>
          </a:p>
          <a:p>
            <a:pPr marL="285750" indent="-285750">
              <a:lnSpc>
                <a:spcPct val="150000"/>
              </a:lnSpc>
              <a:buFont typeface="Wingdings"/>
              <a:buChar char="§"/>
            </a:pPr>
            <a:r>
              <a:rPr lang="en-US" dirty="0">
                <a:cs typeface="Calibri"/>
              </a:rPr>
              <a:t>Voice plan : People who don't have voice plan are churning a lot compared to people having voice plan</a:t>
            </a:r>
          </a:p>
          <a:p>
            <a:pPr marL="285750" indent="-285750">
              <a:lnSpc>
                <a:spcPct val="150000"/>
              </a:lnSpc>
              <a:buFont typeface="Wingdings"/>
              <a:buChar char="§"/>
            </a:pPr>
            <a:r>
              <a:rPr lang="en-US" dirty="0">
                <a:cs typeface="Calibri"/>
              </a:rPr>
              <a:t>Intl plan:  People having international plan and people who don't have international both are churning.</a:t>
            </a:r>
          </a:p>
          <a:p>
            <a:pPr marL="285750" indent="-285750">
              <a:lnSpc>
                <a:spcPct val="150000"/>
              </a:lnSpc>
              <a:buFont typeface="Wingdings"/>
              <a:buChar char="§"/>
            </a:pPr>
            <a:r>
              <a:rPr lang="en-US" dirty="0">
                <a:cs typeface="Calibri"/>
              </a:rPr>
              <a:t>Intl calls: Churn rate decreases above 4 calls</a:t>
            </a:r>
          </a:p>
          <a:p>
            <a:pPr marL="285750" indent="-285750">
              <a:buFont typeface="Wingdings"/>
              <a:buChar char="§"/>
            </a:pPr>
            <a:endParaRPr lang="en-US" dirty="0">
              <a:cs typeface="Calibri"/>
            </a:endParaRPr>
          </a:p>
        </p:txBody>
      </p:sp>
      <p:sp>
        <p:nvSpPr>
          <p:cNvPr id="3" name="TextBox 2">
            <a:extLst>
              <a:ext uri="{FF2B5EF4-FFF2-40B4-BE49-F238E27FC236}">
                <a16:creationId xmlns:a16="http://schemas.microsoft.com/office/drawing/2014/main" xmlns="" id="{80F36A9F-7A66-9F00-A621-1871BCD6ACA9}"/>
              </a:ext>
            </a:extLst>
          </p:cNvPr>
          <p:cNvSpPr txBox="1"/>
          <p:nvPr/>
        </p:nvSpPr>
        <p:spPr>
          <a:xfrm>
            <a:off x="480527" y="3124200"/>
            <a:ext cx="92964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dirty="0" smtClean="0">
                <a:cs typeface="Calibri"/>
              </a:rPr>
              <a:t>Recommendation</a:t>
            </a:r>
            <a:r>
              <a:rPr lang="en-US" sz="2000" dirty="0" smtClean="0">
                <a:cs typeface="Calibri"/>
              </a:rPr>
              <a:t> :</a:t>
            </a:r>
          </a:p>
          <a:p>
            <a:pPr>
              <a:lnSpc>
                <a:spcPct val="150000"/>
              </a:lnSpc>
            </a:pPr>
            <a:r>
              <a:rPr lang="en-US" dirty="0" smtClean="0">
                <a:cs typeface="Calibri"/>
              </a:rPr>
              <a:t>Based </a:t>
            </a:r>
            <a:r>
              <a:rPr lang="en-US" dirty="0">
                <a:cs typeface="Calibri"/>
              </a:rPr>
              <a:t>on this the company may start providing voice and Intl plans for less cost so that the churn rate may decrease.</a:t>
            </a: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621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F5563D-E63C-F739-B887-A9D57C0D5536}"/>
              </a:ext>
            </a:extLst>
          </p:cNvPr>
          <p:cNvSpPr>
            <a:spLocks noGrp="1"/>
          </p:cNvSpPr>
          <p:nvPr>
            <p:ph type="title"/>
          </p:nvPr>
        </p:nvSpPr>
        <p:spPr>
          <a:xfrm>
            <a:off x="436027" y="228600"/>
            <a:ext cx="7785881" cy="321044"/>
          </a:xfrm>
        </p:spPr>
        <p:txBody>
          <a:bodyPr>
            <a:noAutofit/>
          </a:bodyPr>
          <a:lstStyle/>
          <a:p>
            <a:pPr algn="l"/>
            <a:r>
              <a:rPr lang="en-US" sz="3200" b="1" u="sng" dirty="0">
                <a:latin typeface="Century"/>
                <a:cs typeface="Calibri Light"/>
              </a:rPr>
              <a:t>Bar chart &amp; Count plot</a:t>
            </a:r>
            <a:endParaRPr lang="en-US" sz="3200" b="1" u="sng" dirty="0">
              <a:latin typeface="Century"/>
            </a:endParaRPr>
          </a:p>
        </p:txBody>
      </p:sp>
      <p:sp>
        <p:nvSpPr>
          <p:cNvPr id="3" name="TextBox 2">
            <a:extLst>
              <a:ext uri="{FF2B5EF4-FFF2-40B4-BE49-F238E27FC236}">
                <a16:creationId xmlns:a16="http://schemas.microsoft.com/office/drawing/2014/main" xmlns="" id="{6100B206-A99E-8A98-C815-6998279D1247}"/>
              </a:ext>
            </a:extLst>
          </p:cNvPr>
          <p:cNvSpPr txBox="1"/>
          <p:nvPr/>
        </p:nvSpPr>
        <p:spPr>
          <a:xfrm flipH="1">
            <a:off x="254976" y="762000"/>
            <a:ext cx="10249780"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itchFamily="34" charset="0"/>
              <a:buChar char="•"/>
            </a:pPr>
            <a:r>
              <a:rPr lang="en-US" dirty="0">
                <a:cs typeface="Calibri" panose="020F0502020204030204"/>
              </a:rPr>
              <a:t>Is a graph that represents the category of data with rectangular bars with lengths and heights that is proportional to values  which they represent</a:t>
            </a:r>
          </a:p>
          <a:p>
            <a:pPr marL="285750" indent="-285750">
              <a:lnSpc>
                <a:spcPct val="150000"/>
              </a:lnSpc>
              <a:buFont typeface="Arial" pitchFamily="34" charset="0"/>
              <a:buChar char="•"/>
            </a:pPr>
            <a:r>
              <a:rPr lang="en-US" dirty="0">
                <a:cs typeface="Calibri" panose="020F0502020204030204"/>
              </a:rPr>
              <a:t>A bar chart describes the </a:t>
            </a:r>
            <a:r>
              <a:rPr lang="en-US" dirty="0" err="1">
                <a:cs typeface="Calibri" panose="020F0502020204030204"/>
              </a:rPr>
              <a:t>comparisions</a:t>
            </a:r>
            <a:r>
              <a:rPr lang="en-US" dirty="0">
                <a:cs typeface="Calibri" panose="020F0502020204030204"/>
              </a:rPr>
              <a:t> between the discrete categories.</a:t>
            </a:r>
          </a:p>
        </p:txBody>
      </p:sp>
      <p:pic>
        <p:nvPicPr>
          <p:cNvPr id="4" name="Picture 5" descr="Chart, bar chart&#10;&#10;Description automatically generated">
            <a:extLst>
              <a:ext uri="{FF2B5EF4-FFF2-40B4-BE49-F238E27FC236}">
                <a16:creationId xmlns:a16="http://schemas.microsoft.com/office/drawing/2014/main" xmlns="" id="{764A97D0-8AD2-3AE3-BBCA-6DB89E1D68FC}"/>
              </a:ext>
            </a:extLst>
          </p:cNvPr>
          <p:cNvPicPr>
            <a:picLocks noChangeAspect="1"/>
          </p:cNvPicPr>
          <p:nvPr/>
        </p:nvPicPr>
        <p:blipFill>
          <a:blip r:embed="rId2"/>
          <a:stretch>
            <a:fillRect/>
          </a:stretch>
        </p:blipFill>
        <p:spPr>
          <a:xfrm>
            <a:off x="324144" y="2179548"/>
            <a:ext cx="10267656" cy="3687852"/>
          </a:xfrm>
          <a:prstGeom prst="rect">
            <a:avLst/>
          </a:prstGeom>
        </p:spPr>
      </p:pic>
      <p:sp>
        <p:nvSpPr>
          <p:cNvPr id="6" name="TextBox 5">
            <a:extLst>
              <a:ext uri="{FF2B5EF4-FFF2-40B4-BE49-F238E27FC236}">
                <a16:creationId xmlns:a16="http://schemas.microsoft.com/office/drawing/2014/main" xmlns="" id="{36D9D0D3-B8CE-3DC8-C801-9C3481990398}"/>
              </a:ext>
            </a:extLst>
          </p:cNvPr>
          <p:cNvSpPr txBox="1"/>
          <p:nvPr/>
        </p:nvSpPr>
        <p:spPr>
          <a:xfrm>
            <a:off x="411187" y="5715000"/>
            <a:ext cx="10093569"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Font typeface="Arial"/>
              <a:buChar char="•"/>
            </a:pPr>
            <a:r>
              <a:rPr lang="en-US" dirty="0">
                <a:ea typeface="+mn-lt"/>
                <a:cs typeface="+mn-lt"/>
              </a:rPr>
              <a:t> </a:t>
            </a:r>
            <a:r>
              <a:rPr lang="en-US" dirty="0" smtClean="0">
                <a:ea typeface="+mn-lt"/>
                <a:cs typeface="+mn-lt"/>
              </a:rPr>
              <a:t>Above</a:t>
            </a:r>
            <a:r>
              <a:rPr lang="en-US" dirty="0">
                <a:ea typeface="+mn-lt"/>
                <a:cs typeface="+mn-lt"/>
              </a:rPr>
              <a:t> plot shows percentage of churn rate at each unique feature of state,</a:t>
            </a:r>
            <a:endParaRPr lang="en-US" dirty="0">
              <a:cs typeface="Calibri" panose="020F0502020204030204"/>
            </a:endParaRPr>
          </a:p>
          <a:p>
            <a:pPr>
              <a:lnSpc>
                <a:spcPct val="150000"/>
              </a:lnSpc>
              <a:buFont typeface="Arial"/>
              <a:buChar char="•"/>
            </a:pPr>
            <a:r>
              <a:rPr lang="en-US" dirty="0">
                <a:ea typeface="+mn-lt"/>
                <a:cs typeface="+mn-lt"/>
              </a:rPr>
              <a:t> </a:t>
            </a:r>
            <a:r>
              <a:rPr lang="en-US" dirty="0" smtClean="0">
                <a:ea typeface="+mn-lt"/>
                <a:cs typeface="+mn-lt"/>
              </a:rPr>
              <a:t>Only</a:t>
            </a:r>
            <a:r>
              <a:rPr lang="en-US" dirty="0">
                <a:ea typeface="+mn-lt"/>
                <a:cs typeface="+mn-lt"/>
              </a:rPr>
              <a:t> some of the </a:t>
            </a:r>
            <a:r>
              <a:rPr lang="en-US" dirty="0" smtClean="0">
                <a:ea typeface="+mn-lt"/>
                <a:cs typeface="+mn-lt"/>
              </a:rPr>
              <a:t>states </a:t>
            </a:r>
            <a:r>
              <a:rPr lang="en-US" dirty="0">
                <a:ea typeface="+mn-lt"/>
                <a:cs typeface="+mn-lt"/>
              </a:rPr>
              <a:t>are having more churn rate, we need to improve the plans on those state.</a:t>
            </a:r>
            <a:endParaRPr lang="en-US" dirty="0"/>
          </a:p>
          <a:p>
            <a:pPr marL="285750" indent="-285750" algn="l">
              <a:lnSpc>
                <a:spcPct val="150000"/>
              </a:lnSpc>
              <a:buFont typeface="Wingdings"/>
              <a:buChar char="§"/>
            </a:pPr>
            <a:endParaRPr lang="en-US" dirty="0">
              <a:cs typeface="Calibri" panose="020F0502020204030204"/>
            </a:endParaRPr>
          </a:p>
        </p:txBody>
      </p:sp>
      <p:sp>
        <p:nvSpPr>
          <p:cNvPr id="7" name="Rectangle 6"/>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38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xmlns="" id="{4AA01112-D2C8-DA6E-7CAF-4ECEA4E3E659}"/>
              </a:ext>
            </a:extLst>
          </p:cNvPr>
          <p:cNvPicPr>
            <a:picLocks noChangeAspect="1"/>
          </p:cNvPicPr>
          <p:nvPr/>
        </p:nvPicPr>
        <p:blipFill>
          <a:blip r:embed="rId2"/>
          <a:stretch>
            <a:fillRect/>
          </a:stretch>
        </p:blipFill>
        <p:spPr>
          <a:xfrm>
            <a:off x="457200" y="457200"/>
            <a:ext cx="5943600" cy="6082671"/>
          </a:xfrm>
          <a:prstGeom prst="rect">
            <a:avLst/>
          </a:prstGeom>
        </p:spPr>
      </p:pic>
      <p:sp>
        <p:nvSpPr>
          <p:cNvPr id="4" name="TextBox 3">
            <a:extLst>
              <a:ext uri="{FF2B5EF4-FFF2-40B4-BE49-F238E27FC236}">
                <a16:creationId xmlns:a16="http://schemas.microsoft.com/office/drawing/2014/main" xmlns="" id="{5EBD8E19-392E-134C-6335-F5B7BBA6CBED}"/>
              </a:ext>
            </a:extLst>
          </p:cNvPr>
          <p:cNvSpPr txBox="1"/>
          <p:nvPr/>
        </p:nvSpPr>
        <p:spPr>
          <a:xfrm>
            <a:off x="6553200" y="762000"/>
            <a:ext cx="3956538" cy="54938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ea typeface="+mn-lt"/>
                <a:cs typeface="+mn-lt"/>
              </a:rPr>
              <a:t>Above plot is showing percentage of churn rate at each unique feature of area code and voice plan, also plot shows numbers of customers with churn rate ( yes or no ) area code having less churn rate and it is limited to acceptable so no need to improve any plan in the area code but in the voice plan  customers  who don't have voice plan are churning a lot compared to people having voice plan so we need to </a:t>
            </a:r>
            <a:r>
              <a:rPr lang="en-US" dirty="0" smtClean="0">
                <a:ea typeface="+mn-lt"/>
                <a:cs typeface="+mn-lt"/>
              </a:rPr>
              <a:t>retrieve </a:t>
            </a:r>
            <a:r>
              <a:rPr lang="en-US" dirty="0">
                <a:ea typeface="+mn-lt"/>
                <a:cs typeface="+mn-lt"/>
              </a:rPr>
              <a:t>the customer who are not using voice plan</a:t>
            </a:r>
            <a:endParaRPr lang="en-US" dirty="0">
              <a:cs typeface="Calibri"/>
            </a:endParaRPr>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44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762000" y="685800"/>
            <a:ext cx="7680960" cy="5562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300" u="sng" dirty="0" smtClean="0"/>
              <a:t>Index</a:t>
            </a:r>
            <a:endParaRPr lang="en-US" sz="2600" u="sng" dirty="0" smtClean="0"/>
          </a:p>
          <a:p>
            <a:pPr marL="0" indent="0">
              <a:buNone/>
            </a:pPr>
            <a:endParaRPr lang="en-US" sz="2600" dirty="0" smtClean="0"/>
          </a:p>
          <a:p>
            <a:pPr marL="514350" indent="-514350">
              <a:buAutoNum type="arabicParenR"/>
            </a:pPr>
            <a:r>
              <a:rPr lang="en-US" dirty="0" smtClean="0">
                <a:solidFill>
                  <a:schemeClr val="accent2">
                    <a:lumMod val="50000"/>
                  </a:schemeClr>
                </a:solidFill>
              </a:rPr>
              <a:t>Finding problem statement</a:t>
            </a:r>
          </a:p>
          <a:p>
            <a:pPr marL="514350" indent="-514350">
              <a:buAutoNum type="arabicParenR"/>
            </a:pPr>
            <a:r>
              <a:rPr lang="en-US" dirty="0" smtClean="0">
                <a:solidFill>
                  <a:schemeClr val="accent2">
                    <a:lumMod val="50000"/>
                  </a:schemeClr>
                </a:solidFill>
              </a:rPr>
              <a:t>Exploratory data analysis</a:t>
            </a:r>
          </a:p>
          <a:p>
            <a:pPr marL="514350" indent="-514350">
              <a:buAutoNum type="arabicParenR"/>
            </a:pPr>
            <a:r>
              <a:rPr lang="en-US" dirty="0" smtClean="0">
                <a:solidFill>
                  <a:schemeClr val="accent2">
                    <a:lumMod val="50000"/>
                  </a:schemeClr>
                </a:solidFill>
              </a:rPr>
              <a:t>Data visualization</a:t>
            </a:r>
          </a:p>
          <a:p>
            <a:pPr marL="514350" indent="-514350">
              <a:buAutoNum type="arabicParenR"/>
            </a:pPr>
            <a:r>
              <a:rPr lang="en-US" dirty="0" smtClean="0">
                <a:solidFill>
                  <a:schemeClr val="accent2">
                    <a:lumMod val="50000"/>
                  </a:schemeClr>
                </a:solidFill>
              </a:rPr>
              <a:t>Feature engineering</a:t>
            </a:r>
          </a:p>
          <a:p>
            <a:pPr marL="514350" indent="-514350">
              <a:buAutoNum type="arabicParenR"/>
            </a:pPr>
            <a:r>
              <a:rPr lang="en-US" dirty="0" smtClean="0">
                <a:solidFill>
                  <a:schemeClr val="accent2">
                    <a:lumMod val="50000"/>
                  </a:schemeClr>
                </a:solidFill>
              </a:rPr>
              <a:t>Model building</a:t>
            </a:r>
          </a:p>
          <a:p>
            <a:pPr marL="514350" indent="-514350">
              <a:buAutoNum type="arabicParenR"/>
            </a:pPr>
            <a:r>
              <a:rPr lang="en-US" dirty="0" smtClean="0">
                <a:solidFill>
                  <a:schemeClr val="accent2">
                    <a:lumMod val="50000"/>
                  </a:schemeClr>
                </a:solidFill>
              </a:rPr>
              <a:t>Hyper parameter tuning</a:t>
            </a:r>
          </a:p>
          <a:p>
            <a:pPr marL="514350" indent="-514350">
              <a:buAutoNum type="arabicParenR"/>
            </a:pPr>
            <a:r>
              <a:rPr lang="en-US" dirty="0" smtClean="0">
                <a:solidFill>
                  <a:schemeClr val="accent2">
                    <a:lumMod val="50000"/>
                  </a:schemeClr>
                </a:solidFill>
              </a:rPr>
              <a:t>Model evaluation</a:t>
            </a:r>
          </a:p>
          <a:p>
            <a:pPr marL="514350" indent="-514350">
              <a:buAutoNum type="arabicParenR"/>
            </a:pPr>
            <a:r>
              <a:rPr lang="en-US" dirty="0" smtClean="0">
                <a:solidFill>
                  <a:schemeClr val="accent2">
                    <a:lumMod val="50000"/>
                  </a:schemeClr>
                </a:solidFill>
              </a:rPr>
              <a:t>Model deployment</a:t>
            </a:r>
          </a:p>
          <a:p>
            <a:pPr marL="514350" indent="-514350">
              <a:buAutoNum type="arabicParenR"/>
            </a:pPr>
            <a:endParaRPr lang="en-US" dirty="0">
              <a:solidFill>
                <a:schemeClr val="accent2">
                  <a:lumMod val="50000"/>
                </a:schemeClr>
              </a:solidFill>
            </a:endParaRPr>
          </a:p>
        </p:txBody>
      </p:sp>
      <p:sp>
        <p:nvSpPr>
          <p:cNvPr id="3" name="Rectangle 2"/>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384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bar chart&#10;&#10;Description automatically generated">
            <a:extLst>
              <a:ext uri="{FF2B5EF4-FFF2-40B4-BE49-F238E27FC236}">
                <a16:creationId xmlns:a16="http://schemas.microsoft.com/office/drawing/2014/main" xmlns="" id="{78827FF2-B461-9284-386D-21AD33319888}"/>
              </a:ext>
            </a:extLst>
          </p:cNvPr>
          <p:cNvPicPr>
            <a:picLocks noChangeAspect="1"/>
          </p:cNvPicPr>
          <p:nvPr/>
        </p:nvPicPr>
        <p:blipFill>
          <a:blip r:embed="rId2"/>
          <a:stretch>
            <a:fillRect/>
          </a:stretch>
        </p:blipFill>
        <p:spPr>
          <a:xfrm>
            <a:off x="383080" y="533400"/>
            <a:ext cx="6322520" cy="5943600"/>
          </a:xfrm>
          <a:prstGeom prst="rect">
            <a:avLst/>
          </a:prstGeom>
        </p:spPr>
      </p:pic>
      <p:sp>
        <p:nvSpPr>
          <p:cNvPr id="3" name="TextBox 2">
            <a:extLst>
              <a:ext uri="{FF2B5EF4-FFF2-40B4-BE49-F238E27FC236}">
                <a16:creationId xmlns:a16="http://schemas.microsoft.com/office/drawing/2014/main" xmlns="" id="{9C8DAC48-9F9C-0438-6A1E-2A00C526628A}"/>
              </a:ext>
            </a:extLst>
          </p:cNvPr>
          <p:cNvSpPr txBox="1"/>
          <p:nvPr/>
        </p:nvSpPr>
        <p:spPr>
          <a:xfrm>
            <a:off x="6969967" y="1600200"/>
            <a:ext cx="36576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itchFamily="34" charset="0"/>
              <a:buChar char="•"/>
            </a:pPr>
            <a:r>
              <a:rPr lang="en-US" dirty="0">
                <a:ea typeface="+mn-lt"/>
                <a:cs typeface="+mn-lt"/>
              </a:rPr>
              <a:t>People having international plan are churning more.</a:t>
            </a:r>
            <a:endParaRPr lang="en-US" dirty="0">
              <a:cs typeface="Calibri" panose="020F0502020204030204"/>
            </a:endParaRPr>
          </a:p>
          <a:p>
            <a:pPr marL="285750" indent="-285750">
              <a:lnSpc>
                <a:spcPct val="150000"/>
              </a:lnSpc>
              <a:buFont typeface="Arial" pitchFamily="34" charset="0"/>
              <a:buChar char="•"/>
            </a:pPr>
            <a:r>
              <a:rPr lang="en-US" dirty="0">
                <a:ea typeface="+mn-lt"/>
                <a:cs typeface="+mn-lt"/>
              </a:rPr>
              <a:t>In the plot (customer calls) above 3 calls there is more churn rate so we need to improve the customer services </a:t>
            </a:r>
          </a:p>
          <a:p>
            <a:endParaRPr lang="en-US" dirty="0">
              <a:ea typeface="+mn-lt"/>
              <a:cs typeface="+mn-lt"/>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50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histogram&#10;&#10;Description automatically generated">
            <a:extLst>
              <a:ext uri="{FF2B5EF4-FFF2-40B4-BE49-F238E27FC236}">
                <a16:creationId xmlns:a16="http://schemas.microsoft.com/office/drawing/2014/main" xmlns="" id="{FA586258-7114-632D-6562-9A3A56FB5A33}"/>
              </a:ext>
            </a:extLst>
          </p:cNvPr>
          <p:cNvPicPr>
            <a:picLocks noChangeAspect="1"/>
          </p:cNvPicPr>
          <p:nvPr/>
        </p:nvPicPr>
        <p:blipFill>
          <a:blip r:embed="rId2"/>
          <a:stretch>
            <a:fillRect/>
          </a:stretch>
        </p:blipFill>
        <p:spPr>
          <a:xfrm>
            <a:off x="457200" y="457200"/>
            <a:ext cx="7315200" cy="6096000"/>
          </a:xfrm>
          <a:prstGeom prst="rect">
            <a:avLst/>
          </a:prstGeom>
        </p:spPr>
      </p:pic>
      <p:sp>
        <p:nvSpPr>
          <p:cNvPr id="4" name="TextBox 3">
            <a:extLst>
              <a:ext uri="{FF2B5EF4-FFF2-40B4-BE49-F238E27FC236}">
                <a16:creationId xmlns:a16="http://schemas.microsoft.com/office/drawing/2014/main" xmlns="" id="{6026A176-1E7A-D965-E133-15297D5375DA}"/>
              </a:ext>
            </a:extLst>
          </p:cNvPr>
          <p:cNvSpPr txBox="1"/>
          <p:nvPr/>
        </p:nvSpPr>
        <p:spPr>
          <a:xfrm>
            <a:off x="8077200" y="762000"/>
            <a:ext cx="245129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smtClean="0">
                <a:ea typeface="+mn-lt"/>
                <a:cs typeface="+mn-lt"/>
              </a:rPr>
              <a:t>This </a:t>
            </a:r>
            <a:r>
              <a:rPr lang="en-US" dirty="0">
                <a:ea typeface="+mn-lt"/>
                <a:cs typeface="+mn-lt"/>
              </a:rPr>
              <a:t>plot is showing </a:t>
            </a:r>
            <a:r>
              <a:rPr lang="en-US" dirty="0" err="1">
                <a:ea typeface="+mn-lt"/>
                <a:cs typeface="+mn-lt"/>
              </a:rPr>
              <a:t>gaussian</a:t>
            </a:r>
            <a:r>
              <a:rPr lang="en-US" dirty="0">
                <a:ea typeface="+mn-lt"/>
                <a:cs typeface="+mn-lt"/>
              </a:rPr>
              <a:t> distribution and percentage of churn rate at each unique feature of account length .</a:t>
            </a:r>
          </a:p>
          <a:p>
            <a:pPr>
              <a:lnSpc>
                <a:spcPct val="150000"/>
              </a:lnSpc>
            </a:pPr>
            <a:r>
              <a:rPr lang="en-US" dirty="0">
                <a:ea typeface="+mn-lt"/>
                <a:cs typeface="+mn-lt"/>
              </a:rPr>
              <a:t>The median having more churn rate so we need to improve the plan to customers  between the range 50 to 150.</a:t>
            </a:r>
            <a:endParaRPr lang="en-US" dirty="0">
              <a:cs typeface="Calibri"/>
            </a:endParaRPr>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727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bar chart, histogram&#10;&#10;Description automatically generated">
            <a:extLst>
              <a:ext uri="{FF2B5EF4-FFF2-40B4-BE49-F238E27FC236}">
                <a16:creationId xmlns:a16="http://schemas.microsoft.com/office/drawing/2014/main" xmlns="" id="{6C3FA976-FF36-6ABF-E81D-C5CAC0DBC7BA}"/>
              </a:ext>
            </a:extLst>
          </p:cNvPr>
          <p:cNvPicPr>
            <a:picLocks noChangeAspect="1"/>
          </p:cNvPicPr>
          <p:nvPr/>
        </p:nvPicPr>
        <p:blipFill>
          <a:blip r:embed="rId2"/>
          <a:stretch>
            <a:fillRect/>
          </a:stretch>
        </p:blipFill>
        <p:spPr>
          <a:xfrm>
            <a:off x="762000" y="228600"/>
            <a:ext cx="9448800" cy="4697976"/>
          </a:xfrm>
          <a:prstGeom prst="rect">
            <a:avLst/>
          </a:prstGeom>
        </p:spPr>
      </p:pic>
      <p:sp>
        <p:nvSpPr>
          <p:cNvPr id="3" name="TextBox 2">
            <a:extLst>
              <a:ext uri="{FF2B5EF4-FFF2-40B4-BE49-F238E27FC236}">
                <a16:creationId xmlns:a16="http://schemas.microsoft.com/office/drawing/2014/main" xmlns="" id="{D0A0BF26-F8FC-72DF-EF03-C59187CCE10D}"/>
              </a:ext>
            </a:extLst>
          </p:cNvPr>
          <p:cNvSpPr txBox="1"/>
          <p:nvPr/>
        </p:nvSpPr>
        <p:spPr>
          <a:xfrm>
            <a:off x="381000" y="5075872"/>
            <a:ext cx="102107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itchFamily="34" charset="0"/>
              <a:buChar char="•"/>
            </a:pPr>
            <a:r>
              <a:rPr lang="en-US" dirty="0">
                <a:ea typeface="+mn-lt"/>
                <a:cs typeface="+mn-lt"/>
              </a:rPr>
              <a:t>voice massage plot is showing there is more churn rate in customers who sends more than 40 </a:t>
            </a:r>
            <a:r>
              <a:rPr lang="en-US" dirty="0" err="1">
                <a:ea typeface="+mn-lt"/>
                <a:cs typeface="+mn-lt"/>
              </a:rPr>
              <a:t>msgs</a:t>
            </a:r>
            <a:r>
              <a:rPr lang="en-US" dirty="0">
                <a:ea typeface="+mn-lt"/>
                <a:cs typeface="+mn-lt"/>
              </a:rPr>
              <a:t> and  the number of customers is also less so we need to alter the voice massage plan to </a:t>
            </a:r>
            <a:r>
              <a:rPr lang="en-US" dirty="0" smtClean="0">
                <a:ea typeface="+mn-lt"/>
                <a:cs typeface="+mn-lt"/>
              </a:rPr>
              <a:t>retrieve </a:t>
            </a:r>
            <a:r>
              <a:rPr lang="en-US" dirty="0">
                <a:ea typeface="+mn-lt"/>
                <a:cs typeface="+mn-lt"/>
              </a:rPr>
              <a:t>the customers .</a:t>
            </a:r>
            <a:endParaRPr lang="en-US" dirty="0"/>
          </a:p>
          <a:p>
            <a:pPr marL="285750" indent="-285750">
              <a:buFont typeface="Arial" pitchFamily="34" charset="0"/>
              <a:buChar char="•"/>
            </a:pPr>
            <a:r>
              <a:rPr lang="en-US" dirty="0">
                <a:ea typeface="+mn-lt"/>
                <a:cs typeface="+mn-lt"/>
              </a:rPr>
              <a:t>In international calls the churn rate is more at 0 to 6 calls so we need to update the international call plan</a:t>
            </a:r>
            <a:r>
              <a:rPr lang="en-US" dirty="0" smtClean="0">
                <a:ea typeface="+mn-lt"/>
                <a:cs typeface="+mn-lt"/>
              </a:rPr>
              <a:t>.</a:t>
            </a:r>
            <a:endParaRPr lang="en-US" dirty="0">
              <a:cs typeface="Calibri"/>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832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histogram&#10;&#10;Description automatically generated">
            <a:extLst>
              <a:ext uri="{FF2B5EF4-FFF2-40B4-BE49-F238E27FC236}">
                <a16:creationId xmlns:a16="http://schemas.microsoft.com/office/drawing/2014/main" xmlns="" id="{D58080F9-D8E9-5C57-4B73-64771BAE9122}"/>
              </a:ext>
            </a:extLst>
          </p:cNvPr>
          <p:cNvPicPr>
            <a:picLocks noChangeAspect="1"/>
          </p:cNvPicPr>
          <p:nvPr/>
        </p:nvPicPr>
        <p:blipFill>
          <a:blip r:embed="rId2"/>
          <a:stretch>
            <a:fillRect/>
          </a:stretch>
        </p:blipFill>
        <p:spPr>
          <a:xfrm>
            <a:off x="762000" y="304800"/>
            <a:ext cx="9220200" cy="5330899"/>
          </a:xfrm>
          <a:prstGeom prst="rect">
            <a:avLst/>
          </a:prstGeom>
        </p:spPr>
      </p:pic>
      <p:sp>
        <p:nvSpPr>
          <p:cNvPr id="4" name="TextBox 3">
            <a:extLst>
              <a:ext uri="{FF2B5EF4-FFF2-40B4-BE49-F238E27FC236}">
                <a16:creationId xmlns:a16="http://schemas.microsoft.com/office/drawing/2014/main" xmlns="" id="{B14D59DF-A967-FFF0-7F51-42E16E1DA590}"/>
              </a:ext>
            </a:extLst>
          </p:cNvPr>
          <p:cNvSpPr txBox="1"/>
          <p:nvPr/>
        </p:nvSpPr>
        <p:spPr>
          <a:xfrm>
            <a:off x="497633" y="5906869"/>
            <a:ext cx="10058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a:t>
            </a:r>
            <a:r>
              <a:rPr lang="en-US" dirty="0" smtClean="0">
                <a:ea typeface="+mn-lt"/>
                <a:cs typeface="+mn-lt"/>
              </a:rPr>
              <a:t>nternational </a:t>
            </a:r>
            <a:r>
              <a:rPr lang="en-US" dirty="0">
                <a:ea typeface="+mn-lt"/>
                <a:cs typeface="+mn-lt"/>
              </a:rPr>
              <a:t>charges and </a:t>
            </a:r>
            <a:r>
              <a:rPr lang="en-US" dirty="0" smtClean="0">
                <a:ea typeface="+mn-lt"/>
                <a:cs typeface="+mn-lt"/>
              </a:rPr>
              <a:t>international </a:t>
            </a:r>
            <a:r>
              <a:rPr lang="en-US" dirty="0" err="1">
                <a:ea typeface="+mn-lt"/>
                <a:cs typeface="+mn-lt"/>
              </a:rPr>
              <a:t>mins</a:t>
            </a:r>
            <a:r>
              <a:rPr lang="en-US" dirty="0">
                <a:ea typeface="+mn-lt"/>
                <a:cs typeface="+mn-lt"/>
              </a:rPr>
              <a:t> having more churn rate so we need to update the international plans.</a:t>
            </a:r>
            <a:endParaRPr lang="en-US"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247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histogram&#10;&#10;Description automatically generated">
            <a:extLst>
              <a:ext uri="{FF2B5EF4-FFF2-40B4-BE49-F238E27FC236}">
                <a16:creationId xmlns:a16="http://schemas.microsoft.com/office/drawing/2014/main" xmlns="" id="{904FFC15-CB87-F9AE-06C6-286EEA5BADFB}"/>
              </a:ext>
            </a:extLst>
          </p:cNvPr>
          <p:cNvPicPr>
            <a:picLocks noChangeAspect="1"/>
          </p:cNvPicPr>
          <p:nvPr/>
        </p:nvPicPr>
        <p:blipFill>
          <a:blip r:embed="rId2"/>
          <a:stretch>
            <a:fillRect/>
          </a:stretch>
        </p:blipFill>
        <p:spPr>
          <a:xfrm>
            <a:off x="304800" y="517528"/>
            <a:ext cx="10308442" cy="5138378"/>
          </a:xfrm>
          <a:prstGeom prst="rect">
            <a:avLst/>
          </a:prstGeom>
        </p:spPr>
      </p:pic>
      <p:sp>
        <p:nvSpPr>
          <p:cNvPr id="3" name="TextBox 2">
            <a:extLst>
              <a:ext uri="{FF2B5EF4-FFF2-40B4-BE49-F238E27FC236}">
                <a16:creationId xmlns:a16="http://schemas.microsoft.com/office/drawing/2014/main" xmlns="" id="{09F04B36-8917-06A4-BEDD-8F18A0F0FBA6}"/>
              </a:ext>
            </a:extLst>
          </p:cNvPr>
          <p:cNvSpPr txBox="1"/>
          <p:nvPr/>
        </p:nvSpPr>
        <p:spPr>
          <a:xfrm>
            <a:off x="360484" y="6019800"/>
            <a:ext cx="103837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night </a:t>
            </a:r>
            <a:r>
              <a:rPr lang="en-US" dirty="0" err="1">
                <a:ea typeface="+mn-lt"/>
                <a:cs typeface="+mn-lt"/>
              </a:rPr>
              <a:t>charges,night</a:t>
            </a:r>
            <a:r>
              <a:rPr lang="en-US" dirty="0">
                <a:ea typeface="+mn-lt"/>
                <a:cs typeface="+mn-lt"/>
              </a:rPr>
              <a:t> calls and night </a:t>
            </a:r>
            <a:r>
              <a:rPr lang="en-US" dirty="0" err="1">
                <a:ea typeface="+mn-lt"/>
                <a:cs typeface="+mn-lt"/>
              </a:rPr>
              <a:t>mins</a:t>
            </a:r>
            <a:r>
              <a:rPr lang="en-US" dirty="0">
                <a:ea typeface="+mn-lt"/>
                <a:cs typeface="+mn-lt"/>
              </a:rPr>
              <a:t> having more churn rate so we need to update the night plans.</a:t>
            </a:r>
            <a:endParaRPr lang="en-US"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844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xmlns="" id="{8B4A1F77-214A-200C-14EC-881650A0A624}"/>
              </a:ext>
            </a:extLst>
          </p:cNvPr>
          <p:cNvPicPr>
            <a:picLocks noChangeAspect="1"/>
          </p:cNvPicPr>
          <p:nvPr/>
        </p:nvPicPr>
        <p:blipFill>
          <a:blip r:embed="rId2"/>
          <a:stretch>
            <a:fillRect/>
          </a:stretch>
        </p:blipFill>
        <p:spPr>
          <a:xfrm>
            <a:off x="609600" y="533400"/>
            <a:ext cx="9753600" cy="5257800"/>
          </a:xfrm>
          <a:prstGeom prst="rect">
            <a:avLst/>
          </a:prstGeom>
        </p:spPr>
      </p:pic>
      <p:sp>
        <p:nvSpPr>
          <p:cNvPr id="4" name="TextBox 3">
            <a:extLst>
              <a:ext uri="{FF2B5EF4-FFF2-40B4-BE49-F238E27FC236}">
                <a16:creationId xmlns:a16="http://schemas.microsoft.com/office/drawing/2014/main" xmlns="" id="{EF620C3F-E251-FB63-1949-35309589C8E3}"/>
              </a:ext>
            </a:extLst>
          </p:cNvPr>
          <p:cNvSpPr txBox="1"/>
          <p:nvPr/>
        </p:nvSpPr>
        <p:spPr>
          <a:xfrm>
            <a:off x="457200" y="5972756"/>
            <a:ext cx="990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day </a:t>
            </a:r>
            <a:r>
              <a:rPr lang="en-US" dirty="0" err="1">
                <a:ea typeface="+mn-lt"/>
                <a:cs typeface="+mn-lt"/>
              </a:rPr>
              <a:t>charges,day</a:t>
            </a:r>
            <a:r>
              <a:rPr lang="en-US" dirty="0">
                <a:ea typeface="+mn-lt"/>
                <a:cs typeface="+mn-lt"/>
              </a:rPr>
              <a:t> calls and day </a:t>
            </a:r>
            <a:r>
              <a:rPr lang="en-US" dirty="0" err="1">
                <a:ea typeface="+mn-lt"/>
                <a:cs typeface="+mn-lt"/>
              </a:rPr>
              <a:t>mins</a:t>
            </a:r>
            <a:r>
              <a:rPr lang="en-US" dirty="0">
                <a:ea typeface="+mn-lt"/>
                <a:cs typeface="+mn-lt"/>
              </a:rPr>
              <a:t> having more churn rate so we need to update the day plans</a:t>
            </a:r>
            <a:endParaRPr lang="en-US" dirty="0"/>
          </a:p>
        </p:txBody>
      </p:sp>
    </p:spTree>
    <p:extLst>
      <p:ext uri="{BB962C8B-B14F-4D97-AF65-F5344CB8AC3E}">
        <p14:creationId xmlns:p14="http://schemas.microsoft.com/office/powerpoint/2010/main" val="295084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a16="http://schemas.microsoft.com/office/drawing/2014/main" xmlns="" id="{346707A8-9695-CC36-501B-2899F2DDAECE}"/>
              </a:ext>
            </a:extLst>
          </p:cNvPr>
          <p:cNvPicPr>
            <a:picLocks noChangeAspect="1"/>
          </p:cNvPicPr>
          <p:nvPr/>
        </p:nvPicPr>
        <p:blipFill>
          <a:blip r:embed="rId2"/>
          <a:stretch>
            <a:fillRect/>
          </a:stretch>
        </p:blipFill>
        <p:spPr>
          <a:xfrm>
            <a:off x="500744" y="533400"/>
            <a:ext cx="9862456" cy="5334000"/>
          </a:xfrm>
          <a:prstGeom prst="rect">
            <a:avLst/>
          </a:prstGeom>
        </p:spPr>
      </p:pic>
      <p:sp>
        <p:nvSpPr>
          <p:cNvPr id="5" name="TextBox 4">
            <a:extLst>
              <a:ext uri="{FF2B5EF4-FFF2-40B4-BE49-F238E27FC236}">
                <a16:creationId xmlns:a16="http://schemas.microsoft.com/office/drawing/2014/main" xmlns="" id="{85AFCBDB-0AB3-E9CA-0A84-F304140AE8B9}"/>
              </a:ext>
            </a:extLst>
          </p:cNvPr>
          <p:cNvSpPr txBox="1"/>
          <p:nvPr/>
        </p:nvSpPr>
        <p:spPr>
          <a:xfrm>
            <a:off x="500744" y="6019800"/>
            <a:ext cx="1004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eve </a:t>
            </a:r>
            <a:r>
              <a:rPr lang="en-US" dirty="0" err="1">
                <a:ea typeface="+mn-lt"/>
                <a:cs typeface="+mn-lt"/>
              </a:rPr>
              <a:t>charges,eve</a:t>
            </a:r>
            <a:r>
              <a:rPr lang="en-US" dirty="0">
                <a:ea typeface="+mn-lt"/>
                <a:cs typeface="+mn-lt"/>
              </a:rPr>
              <a:t> calls and eve </a:t>
            </a:r>
            <a:r>
              <a:rPr lang="en-US" dirty="0" err="1">
                <a:ea typeface="+mn-lt"/>
                <a:cs typeface="+mn-lt"/>
              </a:rPr>
              <a:t>mins</a:t>
            </a:r>
            <a:r>
              <a:rPr lang="en-US" dirty="0">
                <a:ea typeface="+mn-lt"/>
                <a:cs typeface="+mn-lt"/>
              </a:rPr>
              <a:t> having more churn rate so we need to update the eve plans</a:t>
            </a:r>
            <a:endParaRPr lang="en-US"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331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1FD0C7-8B9B-BF65-2896-0CC0E5DA5466}"/>
              </a:ext>
            </a:extLst>
          </p:cNvPr>
          <p:cNvSpPr>
            <a:spLocks noGrp="1"/>
          </p:cNvSpPr>
          <p:nvPr>
            <p:ph type="title"/>
          </p:nvPr>
        </p:nvSpPr>
        <p:spPr>
          <a:xfrm>
            <a:off x="492369" y="324486"/>
            <a:ext cx="7126458" cy="514718"/>
          </a:xfrm>
        </p:spPr>
        <p:txBody>
          <a:bodyPr>
            <a:noAutofit/>
          </a:bodyPr>
          <a:lstStyle/>
          <a:p>
            <a:pPr algn="l"/>
            <a:r>
              <a:rPr lang="en-US" sz="3200" b="1" u="sng" dirty="0">
                <a:latin typeface="Century"/>
                <a:cs typeface="Calibri Light"/>
              </a:rPr>
              <a:t>Scatter plot</a:t>
            </a:r>
          </a:p>
        </p:txBody>
      </p:sp>
      <p:pic>
        <p:nvPicPr>
          <p:cNvPr id="4" name="Picture 4" descr="Chart, line chart&#10;&#10;Description automatically generated">
            <a:extLst>
              <a:ext uri="{FF2B5EF4-FFF2-40B4-BE49-F238E27FC236}">
                <a16:creationId xmlns:a16="http://schemas.microsoft.com/office/drawing/2014/main" xmlns="" id="{CEA7D530-5BC3-1947-2D7A-305CE2EEE2A9}"/>
              </a:ext>
            </a:extLst>
          </p:cNvPr>
          <p:cNvPicPr>
            <a:picLocks noGrp="1" noChangeAspect="1"/>
          </p:cNvPicPr>
          <p:nvPr>
            <p:ph idx="1"/>
          </p:nvPr>
        </p:nvPicPr>
        <p:blipFill>
          <a:blip r:embed="rId2"/>
          <a:stretch>
            <a:fillRect/>
          </a:stretch>
        </p:blipFill>
        <p:spPr>
          <a:xfrm>
            <a:off x="1981200" y="1504199"/>
            <a:ext cx="6781800" cy="5125202"/>
          </a:xfrm>
        </p:spPr>
      </p:pic>
      <p:sp>
        <p:nvSpPr>
          <p:cNvPr id="5" name="TextBox 4">
            <a:extLst>
              <a:ext uri="{FF2B5EF4-FFF2-40B4-BE49-F238E27FC236}">
                <a16:creationId xmlns:a16="http://schemas.microsoft.com/office/drawing/2014/main" xmlns="" id="{9E523A80-4987-5955-570B-E2903C569B49}"/>
              </a:ext>
            </a:extLst>
          </p:cNvPr>
          <p:cNvSpPr txBox="1"/>
          <p:nvPr/>
        </p:nvSpPr>
        <p:spPr>
          <a:xfrm>
            <a:off x="381000" y="1023870"/>
            <a:ext cx="9733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cs typeface="Calibri" panose="020F0502020204030204"/>
              </a:rPr>
              <a:t>A scatter plot is a diagram where each value is represented by a dot.</a:t>
            </a:r>
          </a:p>
        </p:txBody>
      </p:sp>
      <p:sp>
        <p:nvSpPr>
          <p:cNvPr id="6" name="TextBox 5">
            <a:extLst>
              <a:ext uri="{FF2B5EF4-FFF2-40B4-BE49-F238E27FC236}">
                <a16:creationId xmlns:a16="http://schemas.microsoft.com/office/drawing/2014/main" xmlns="" id="{7E591455-AE0D-C463-51A4-F4BB4562DFEA}"/>
              </a:ext>
            </a:extLst>
          </p:cNvPr>
          <p:cNvSpPr txBox="1"/>
          <p:nvPr/>
        </p:nvSpPr>
        <p:spPr>
          <a:xfrm>
            <a:off x="492369" y="6271847"/>
            <a:ext cx="8880230" cy="371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Rectangle 6"/>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04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A7699-AF24-A3EC-8C8F-49171999374C}"/>
              </a:ext>
            </a:extLst>
          </p:cNvPr>
          <p:cNvSpPr>
            <a:spLocks noGrp="1"/>
          </p:cNvSpPr>
          <p:nvPr>
            <p:ph type="title"/>
          </p:nvPr>
        </p:nvSpPr>
        <p:spPr>
          <a:xfrm>
            <a:off x="381000" y="270625"/>
            <a:ext cx="2919169" cy="446333"/>
          </a:xfrm>
        </p:spPr>
        <p:txBody>
          <a:bodyPr>
            <a:normAutofit fontScale="90000"/>
          </a:bodyPr>
          <a:lstStyle/>
          <a:p>
            <a:pPr algn="l"/>
            <a:r>
              <a:rPr lang="en-US" sz="3600" b="1" u="sng" dirty="0">
                <a:latin typeface="Century"/>
                <a:cs typeface="Calibri Light"/>
              </a:rPr>
              <a:t>Heat</a:t>
            </a:r>
            <a:r>
              <a:rPr lang="en-US" u="sng" dirty="0">
                <a:latin typeface="Century"/>
                <a:cs typeface="Calibri Light"/>
              </a:rPr>
              <a:t> map</a:t>
            </a:r>
            <a:endParaRPr lang="en-US" u="sng" dirty="0">
              <a:latin typeface="Century"/>
            </a:endParaRPr>
          </a:p>
        </p:txBody>
      </p:sp>
      <p:pic>
        <p:nvPicPr>
          <p:cNvPr id="5" name="Picture 5" descr="Graphical user interface&#10;&#10;Description automatically generated">
            <a:extLst>
              <a:ext uri="{FF2B5EF4-FFF2-40B4-BE49-F238E27FC236}">
                <a16:creationId xmlns:a16="http://schemas.microsoft.com/office/drawing/2014/main" xmlns="" id="{AC2F7EB2-291D-91FC-218A-C92B422A6583}"/>
              </a:ext>
            </a:extLst>
          </p:cNvPr>
          <p:cNvPicPr>
            <a:picLocks noChangeAspect="1"/>
          </p:cNvPicPr>
          <p:nvPr/>
        </p:nvPicPr>
        <p:blipFill rotWithShape="1">
          <a:blip r:embed="rId2"/>
          <a:srcRect l="5142" t="24664" r="44004" b="16256"/>
          <a:stretch/>
        </p:blipFill>
        <p:spPr>
          <a:xfrm>
            <a:off x="380999" y="1162171"/>
            <a:ext cx="6400801" cy="5533904"/>
          </a:xfrm>
          <a:prstGeom prst="rect">
            <a:avLst/>
          </a:prstGeom>
        </p:spPr>
      </p:pic>
      <p:sp>
        <p:nvSpPr>
          <p:cNvPr id="3" name="TextBox 2">
            <a:extLst>
              <a:ext uri="{FF2B5EF4-FFF2-40B4-BE49-F238E27FC236}">
                <a16:creationId xmlns:a16="http://schemas.microsoft.com/office/drawing/2014/main" xmlns="" id="{BA9E5112-D4B3-9447-40BF-770A881FB2D2}"/>
              </a:ext>
            </a:extLst>
          </p:cNvPr>
          <p:cNvSpPr txBox="1"/>
          <p:nvPr/>
        </p:nvSpPr>
        <p:spPr>
          <a:xfrm>
            <a:off x="2286000" y="1371600"/>
            <a:ext cx="4419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Correlations between variables.</a:t>
            </a:r>
            <a:endParaRPr lang="en-US" dirty="0"/>
          </a:p>
        </p:txBody>
      </p:sp>
      <p:sp>
        <p:nvSpPr>
          <p:cNvPr id="4" name="TextBox 3">
            <a:extLst>
              <a:ext uri="{FF2B5EF4-FFF2-40B4-BE49-F238E27FC236}">
                <a16:creationId xmlns:a16="http://schemas.microsoft.com/office/drawing/2014/main" xmlns="" id="{1BDC5AC1-EEE0-850D-012B-08A9245438D3}"/>
              </a:ext>
            </a:extLst>
          </p:cNvPr>
          <p:cNvSpPr txBox="1"/>
          <p:nvPr/>
        </p:nvSpPr>
        <p:spPr>
          <a:xfrm>
            <a:off x="8205677" y="4199860"/>
            <a:ext cx="366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xmlns="" id="{FC6E6A0D-9760-3F5E-8294-31ABA8BA571A}"/>
              </a:ext>
            </a:extLst>
          </p:cNvPr>
          <p:cNvSpPr txBox="1"/>
          <p:nvPr/>
        </p:nvSpPr>
        <p:spPr>
          <a:xfrm>
            <a:off x="6934200" y="1461978"/>
            <a:ext cx="35052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cs typeface="Calibri"/>
              </a:rPr>
              <a:t>Correlation </a:t>
            </a:r>
            <a:r>
              <a:rPr lang="en-US" dirty="0" err="1">
                <a:cs typeface="Calibri"/>
              </a:rPr>
              <a:t>heatmaps</a:t>
            </a:r>
            <a:r>
              <a:rPr lang="en-US" dirty="0">
                <a:cs typeface="Calibri"/>
              </a:rPr>
              <a:t> can be used to find potential relationships between variables and to understand the strength of relationships</a:t>
            </a:r>
            <a:r>
              <a:rPr lang="en-US" dirty="0" smtClean="0">
                <a:cs typeface="Calibri"/>
              </a:rPr>
              <a:t>.</a:t>
            </a:r>
            <a:endParaRPr lang="en-US" dirty="0">
              <a:cs typeface="Calibri"/>
            </a:endParaRPr>
          </a:p>
          <a:p>
            <a:pPr marL="285750" indent="-285750">
              <a:lnSpc>
                <a:spcPct val="150000"/>
              </a:lnSpc>
              <a:buFont typeface="Arial" pitchFamily="34" charset="0"/>
              <a:buChar char="•"/>
            </a:pPr>
            <a:r>
              <a:rPr lang="en-US" dirty="0" smtClean="0">
                <a:ea typeface="+mn-lt"/>
                <a:cs typeface="+mn-lt"/>
              </a:rPr>
              <a:t>Variable</a:t>
            </a:r>
            <a:r>
              <a:rPr lang="en-US" dirty="0">
                <a:ea typeface="+mn-lt"/>
                <a:cs typeface="+mn-lt"/>
              </a:rPr>
              <a:t> </a:t>
            </a:r>
            <a:r>
              <a:rPr lang="en-US" dirty="0" err="1">
                <a:ea typeface="+mn-lt"/>
                <a:cs typeface="+mn-lt"/>
              </a:rPr>
              <a:t>intl.charge</a:t>
            </a:r>
            <a:r>
              <a:rPr lang="en-US" dirty="0">
                <a:ea typeface="+mn-lt"/>
                <a:cs typeface="+mn-lt"/>
              </a:rPr>
              <a:t> &amp; </a:t>
            </a:r>
            <a:r>
              <a:rPr lang="en-US" dirty="0" err="1">
                <a:ea typeface="+mn-lt"/>
                <a:cs typeface="+mn-lt"/>
              </a:rPr>
              <a:t>intl.mins</a:t>
            </a:r>
            <a:r>
              <a:rPr lang="en-US" dirty="0">
                <a:ea typeface="+mn-lt"/>
                <a:cs typeface="+mn-lt"/>
              </a:rPr>
              <a:t>, </a:t>
            </a:r>
            <a:r>
              <a:rPr lang="en-US" dirty="0" err="1" smtClean="0">
                <a:ea typeface="+mn-lt"/>
                <a:cs typeface="+mn-lt"/>
              </a:rPr>
              <a:t>night.charge</a:t>
            </a:r>
            <a:r>
              <a:rPr lang="en-US" dirty="0">
                <a:ea typeface="+mn-lt"/>
                <a:cs typeface="+mn-lt"/>
              </a:rPr>
              <a:t> </a:t>
            </a:r>
            <a:r>
              <a:rPr lang="en-US" dirty="0" smtClean="0">
                <a:ea typeface="+mn-lt"/>
                <a:cs typeface="+mn-lt"/>
              </a:rPr>
              <a:t>&amp; </a:t>
            </a:r>
            <a:r>
              <a:rPr lang="en-US" dirty="0" err="1" smtClean="0">
                <a:ea typeface="+mn-lt"/>
                <a:cs typeface="+mn-lt"/>
              </a:rPr>
              <a:t>night.mins</a:t>
            </a:r>
            <a:r>
              <a:rPr lang="en-US" dirty="0">
                <a:ea typeface="+mn-lt"/>
                <a:cs typeface="+mn-lt"/>
              </a:rPr>
              <a:t>, </a:t>
            </a:r>
            <a:r>
              <a:rPr lang="en-US" dirty="0" err="1">
                <a:ea typeface="+mn-lt"/>
                <a:cs typeface="+mn-lt"/>
              </a:rPr>
              <a:t>day.charge</a:t>
            </a:r>
            <a:r>
              <a:rPr lang="en-US" dirty="0">
                <a:ea typeface="+mn-lt"/>
                <a:cs typeface="+mn-lt"/>
              </a:rPr>
              <a:t> </a:t>
            </a:r>
            <a:r>
              <a:rPr lang="en-US" dirty="0" smtClean="0">
                <a:ea typeface="+mn-lt"/>
                <a:cs typeface="+mn-lt"/>
              </a:rPr>
              <a:t>&amp;</a:t>
            </a:r>
            <a:r>
              <a:rPr lang="en-US" dirty="0">
                <a:ea typeface="+mn-lt"/>
                <a:cs typeface="+mn-lt"/>
              </a:rPr>
              <a:t>  </a:t>
            </a:r>
            <a:r>
              <a:rPr lang="en-US" dirty="0" err="1" smtClean="0">
                <a:ea typeface="+mn-lt"/>
                <a:cs typeface="+mn-lt"/>
              </a:rPr>
              <a:t>day.mins</a:t>
            </a:r>
            <a:r>
              <a:rPr lang="en-US" dirty="0">
                <a:ea typeface="+mn-lt"/>
                <a:cs typeface="+mn-lt"/>
              </a:rPr>
              <a:t> , </a:t>
            </a:r>
            <a:r>
              <a:rPr lang="en-US" dirty="0" err="1">
                <a:ea typeface="+mn-lt"/>
                <a:cs typeface="+mn-lt"/>
              </a:rPr>
              <a:t>eve.charge</a:t>
            </a:r>
            <a:r>
              <a:rPr lang="en-US" dirty="0">
                <a:ea typeface="+mn-lt"/>
                <a:cs typeface="+mn-lt"/>
              </a:rPr>
              <a:t> </a:t>
            </a:r>
            <a:r>
              <a:rPr lang="en-US" dirty="0" smtClean="0">
                <a:ea typeface="+mn-lt"/>
                <a:cs typeface="+mn-lt"/>
              </a:rPr>
              <a:t>&amp;</a:t>
            </a:r>
            <a:r>
              <a:rPr lang="en-US" dirty="0" err="1" smtClean="0">
                <a:ea typeface="+mn-lt"/>
                <a:cs typeface="+mn-lt"/>
              </a:rPr>
              <a:t>eve.mins</a:t>
            </a:r>
            <a:r>
              <a:rPr lang="en-US" dirty="0">
                <a:ea typeface="+mn-lt"/>
                <a:cs typeface="+mn-lt"/>
              </a:rPr>
              <a:t> are </a:t>
            </a:r>
            <a:r>
              <a:rPr lang="en-US" dirty="0" smtClean="0">
                <a:ea typeface="+mn-lt"/>
                <a:cs typeface="+mn-lt"/>
              </a:rPr>
              <a:t>having </a:t>
            </a:r>
            <a:r>
              <a:rPr lang="en-US" dirty="0">
                <a:ea typeface="+mn-lt"/>
                <a:cs typeface="+mn-lt"/>
              </a:rPr>
              <a:t>positive correlation.</a:t>
            </a:r>
          </a:p>
          <a:p>
            <a:pPr marL="285750" indent="-285750">
              <a:buFont typeface="Arial"/>
              <a:buChar char="•"/>
            </a:pPr>
            <a:endParaRPr lang="en-US" dirty="0">
              <a:cs typeface="Calibri"/>
            </a:endParaRPr>
          </a:p>
        </p:txBody>
      </p:sp>
      <p:sp>
        <p:nvSpPr>
          <p:cNvPr id="7" name="Rectangle 6"/>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821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10">
            <a:extLst>
              <a:ext uri="{FF2B5EF4-FFF2-40B4-BE49-F238E27FC236}">
                <a16:creationId xmlns:a16="http://schemas.microsoft.com/office/drawing/2014/main" xmlns="" id="{CEF6118E-44FB-4509-B4D9-129052E4C6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09700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03DA3F3-AE98-5BC7-BBF2-E80A03EB9987}"/>
              </a:ext>
            </a:extLst>
          </p:cNvPr>
          <p:cNvSpPr>
            <a:spLocks noGrp="1"/>
          </p:cNvSpPr>
          <p:nvPr>
            <p:ph type="title"/>
          </p:nvPr>
        </p:nvSpPr>
        <p:spPr>
          <a:xfrm>
            <a:off x="379566" y="304800"/>
            <a:ext cx="3587539" cy="600251"/>
          </a:xfrm>
        </p:spPr>
        <p:txBody>
          <a:bodyPr vert="horz" lIns="91440" tIns="45720" rIns="91440" bIns="45720" rtlCol="0" anchor="b">
            <a:normAutofit/>
          </a:bodyPr>
          <a:lstStyle/>
          <a:p>
            <a:pPr algn="l"/>
            <a:r>
              <a:rPr lang="en-US" sz="3200" b="1" u="sng" dirty="0">
                <a:latin typeface="Century"/>
              </a:rPr>
              <a:t>Histogram</a:t>
            </a:r>
            <a:endParaRPr lang="en-US" sz="3200" b="1" u="sng" kern="1200" dirty="0">
              <a:latin typeface="Century"/>
            </a:endParaRPr>
          </a:p>
        </p:txBody>
      </p:sp>
      <p:sp>
        <p:nvSpPr>
          <p:cNvPr id="6" name="TextBox 5">
            <a:extLst>
              <a:ext uri="{FF2B5EF4-FFF2-40B4-BE49-F238E27FC236}">
                <a16:creationId xmlns:a16="http://schemas.microsoft.com/office/drawing/2014/main" xmlns="" id="{B8346CC0-4A23-334A-419D-9FDB23B48041}"/>
              </a:ext>
            </a:extLst>
          </p:cNvPr>
          <p:cNvSpPr txBox="1"/>
          <p:nvPr/>
        </p:nvSpPr>
        <p:spPr>
          <a:xfrm>
            <a:off x="415814" y="6142408"/>
            <a:ext cx="10023586" cy="3563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000" dirty="0"/>
              <a:t>All the </a:t>
            </a:r>
            <a:r>
              <a:rPr lang="en-US" sz="2000" dirty="0" err="1"/>
              <a:t>Hist</a:t>
            </a:r>
            <a:r>
              <a:rPr lang="en-US" sz="2000" dirty="0"/>
              <a:t> plot shows all the numeric variables are normally distributed.</a:t>
            </a:r>
          </a:p>
          <a:p>
            <a:pPr indent="-228600">
              <a:lnSpc>
                <a:spcPct val="90000"/>
              </a:lnSpc>
              <a:spcAft>
                <a:spcPts val="600"/>
              </a:spcAft>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xmlns="" id="{FADB56B8-889A-A59E-CD2E-1C287CA1908B}"/>
              </a:ext>
            </a:extLst>
          </p:cNvPr>
          <p:cNvSpPr txBox="1"/>
          <p:nvPr/>
        </p:nvSpPr>
        <p:spPr>
          <a:xfrm>
            <a:off x="2743200" y="3165231"/>
            <a:ext cx="10287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7" descr="Chart, histogram&#10;&#10;Description automatically generated">
            <a:extLst>
              <a:ext uri="{FF2B5EF4-FFF2-40B4-BE49-F238E27FC236}">
                <a16:creationId xmlns:a16="http://schemas.microsoft.com/office/drawing/2014/main" xmlns="" id="{9C7EF39E-2639-459A-EC33-7751EB1267BC}"/>
              </a:ext>
            </a:extLst>
          </p:cNvPr>
          <p:cNvPicPr>
            <a:picLocks noChangeAspect="1"/>
          </p:cNvPicPr>
          <p:nvPr/>
        </p:nvPicPr>
        <p:blipFill>
          <a:blip r:embed="rId2"/>
          <a:stretch>
            <a:fillRect/>
          </a:stretch>
        </p:blipFill>
        <p:spPr>
          <a:xfrm>
            <a:off x="508782" y="1752601"/>
            <a:ext cx="4825218" cy="4095498"/>
          </a:xfrm>
          <a:prstGeom prst="rect">
            <a:avLst/>
          </a:prstGeom>
        </p:spPr>
      </p:pic>
      <p:pic>
        <p:nvPicPr>
          <p:cNvPr id="8" name="Picture 8" descr="Chart, histogram&#10;&#10;Description automatically generated">
            <a:extLst>
              <a:ext uri="{FF2B5EF4-FFF2-40B4-BE49-F238E27FC236}">
                <a16:creationId xmlns:a16="http://schemas.microsoft.com/office/drawing/2014/main" xmlns="" id="{F6F87767-6977-B6BD-9360-775C962BE0FA}"/>
              </a:ext>
            </a:extLst>
          </p:cNvPr>
          <p:cNvPicPr>
            <a:picLocks noChangeAspect="1"/>
          </p:cNvPicPr>
          <p:nvPr/>
        </p:nvPicPr>
        <p:blipFill>
          <a:blip r:embed="rId3"/>
          <a:stretch>
            <a:fillRect/>
          </a:stretch>
        </p:blipFill>
        <p:spPr>
          <a:xfrm>
            <a:off x="5666935" y="1816877"/>
            <a:ext cx="4772465" cy="2695276"/>
          </a:xfrm>
          <a:prstGeom prst="rect">
            <a:avLst/>
          </a:prstGeom>
        </p:spPr>
      </p:pic>
      <p:sp>
        <p:nvSpPr>
          <p:cNvPr id="9" name="TextBox 8">
            <a:extLst>
              <a:ext uri="{FF2B5EF4-FFF2-40B4-BE49-F238E27FC236}">
                <a16:creationId xmlns:a16="http://schemas.microsoft.com/office/drawing/2014/main" xmlns="" id="{71AD02D2-4C1B-E64E-F771-6BF25AEDAAE9}"/>
              </a:ext>
            </a:extLst>
          </p:cNvPr>
          <p:cNvSpPr txBox="1"/>
          <p:nvPr/>
        </p:nvSpPr>
        <p:spPr>
          <a:xfrm>
            <a:off x="526073" y="1109295"/>
            <a:ext cx="9583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itchFamily="34" charset="0"/>
              <a:buChar char="•"/>
            </a:pPr>
            <a:r>
              <a:rPr lang="en-US" dirty="0">
                <a:cs typeface="Calibri"/>
              </a:rPr>
              <a:t>The </a:t>
            </a:r>
            <a:r>
              <a:rPr lang="en-US" dirty="0" err="1">
                <a:cs typeface="Calibri"/>
              </a:rPr>
              <a:t>seaborn.histplot</a:t>
            </a:r>
            <a:r>
              <a:rPr lang="en-US" dirty="0">
                <a:cs typeface="Calibri"/>
              </a:rPr>
              <a:t>() method helps to visualize dataset distributions.</a:t>
            </a:r>
          </a:p>
        </p:txBody>
      </p:sp>
      <p:sp>
        <p:nvSpPr>
          <p:cNvPr id="10" name="Rectangle 9"/>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354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orizontal Scroll 3"/>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Problem Statement</a:t>
            </a:r>
            <a:endParaRPr lang="en-US" sz="4400" b="1" dirty="0">
              <a:solidFill>
                <a:schemeClr val="tx1">
                  <a:lumMod val="95000"/>
                  <a:lumOff val="5000"/>
                </a:schemeClr>
              </a:solidFill>
            </a:endParaRP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5370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D715612-373D-EE54-945E-228B4CB79647}"/>
              </a:ext>
            </a:extLst>
          </p:cNvPr>
          <p:cNvSpPr txBox="1"/>
          <p:nvPr/>
        </p:nvSpPr>
        <p:spPr>
          <a:xfrm>
            <a:off x="342900" y="217714"/>
            <a:ext cx="10287000" cy="604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b="1" u="sng" dirty="0"/>
              <a:t>OVERALL CONCLUSION </a:t>
            </a:r>
            <a:r>
              <a:rPr lang="en-US" b="1" u="sng" dirty="0" smtClean="0"/>
              <a:t>:-</a:t>
            </a:r>
          </a:p>
          <a:p>
            <a:pPr algn="just">
              <a:lnSpc>
                <a:spcPct val="150000"/>
              </a:lnSpc>
            </a:pPr>
            <a:endParaRPr lang="en-US" b="1" dirty="0"/>
          </a:p>
          <a:p>
            <a:pPr algn="just">
              <a:lnSpc>
                <a:spcPct val="150000"/>
              </a:lnSpc>
            </a:pPr>
            <a:r>
              <a:rPr lang="en-US" sz="1600" dirty="0"/>
              <a:t>After performing exploratory data analysis on the data set, this is what we have incurred from data:</a:t>
            </a:r>
            <a:endParaRPr lang="en-US" sz="1600" dirty="0">
              <a:cs typeface="Calibri" panose="020F0502020204030204"/>
            </a:endParaRPr>
          </a:p>
          <a:p>
            <a:pPr algn="just">
              <a:lnSpc>
                <a:spcPct val="150000"/>
              </a:lnSpc>
            </a:pPr>
            <a:r>
              <a:rPr lang="en-US" sz="1600" dirty="0"/>
              <a:t>1. There are some states where the churn rate is high as compared to others may be due to low network coverage.</a:t>
            </a:r>
            <a:endParaRPr lang="en-US" sz="1600" dirty="0">
              <a:cs typeface="Calibri"/>
            </a:endParaRPr>
          </a:p>
          <a:p>
            <a:pPr algn="just">
              <a:lnSpc>
                <a:spcPct val="150000"/>
              </a:lnSpc>
            </a:pPr>
            <a:r>
              <a:rPr lang="en-US" sz="1600" dirty="0"/>
              <a:t>2. Area code and Account length do not play any kind of role regarding the churn rate </a:t>
            </a:r>
            <a:r>
              <a:rPr lang="en-US" sz="1600" dirty="0" err="1"/>
              <a:t>so,it's</a:t>
            </a:r>
            <a:r>
              <a:rPr lang="en-US" sz="1600" dirty="0"/>
              <a:t> redundant data columns.</a:t>
            </a:r>
            <a:endParaRPr lang="en-US" sz="1600" dirty="0">
              <a:cs typeface="Calibri"/>
            </a:endParaRPr>
          </a:p>
          <a:p>
            <a:pPr algn="just">
              <a:lnSpc>
                <a:spcPct val="150000"/>
              </a:lnSpc>
            </a:pPr>
            <a:r>
              <a:rPr lang="en-US" sz="1600" dirty="0"/>
              <a:t>3. In the International plan those customers who have this plan are churn more and also the international calling charges are also high so the customer who has the plan unsatisfied with network issues and high call charges.</a:t>
            </a:r>
            <a:endParaRPr lang="en-US" sz="1600" dirty="0">
              <a:cs typeface="Calibri"/>
            </a:endParaRPr>
          </a:p>
          <a:p>
            <a:pPr algn="just">
              <a:lnSpc>
                <a:spcPct val="150000"/>
              </a:lnSpc>
            </a:pPr>
            <a:r>
              <a:rPr lang="en-US" sz="1600" dirty="0"/>
              <a:t>4. IN the voice mail section when there are more than 20 voice-mail messages then there is a churn so it basically means that the quality of voice mail is not good.</a:t>
            </a:r>
            <a:endParaRPr lang="en-US" sz="1600" dirty="0">
              <a:cs typeface="Calibri"/>
            </a:endParaRPr>
          </a:p>
          <a:p>
            <a:pPr algn="just">
              <a:lnSpc>
                <a:spcPct val="150000"/>
              </a:lnSpc>
            </a:pPr>
            <a:r>
              <a:rPr lang="en-US" sz="1600" dirty="0"/>
              <a:t>5. Total day call minutes, total day calls, Total day charge, Total eve minutes, Total eve calls, Total eve charge, Total night minutes, Total night calls, Total night charge, these columns didn't play any kind of role regarding the churn rate.</a:t>
            </a:r>
            <a:endParaRPr lang="en-US" sz="1600" dirty="0">
              <a:cs typeface="Calibri"/>
            </a:endParaRPr>
          </a:p>
          <a:p>
            <a:pPr algn="just">
              <a:lnSpc>
                <a:spcPct val="150000"/>
              </a:lnSpc>
            </a:pPr>
            <a:r>
              <a:rPr lang="en-US" sz="1600" dirty="0"/>
              <a:t>6. In international calls data shows that the churn rate of those customers is high, those who take the international plan so it means that international call charges are high, also there is a call drop or network issue.</a:t>
            </a:r>
            <a:endParaRPr lang="en-US" sz="1600" dirty="0">
              <a:cs typeface="Calibri"/>
            </a:endParaRPr>
          </a:p>
          <a:p>
            <a:pPr algn="just">
              <a:lnSpc>
                <a:spcPct val="150000"/>
              </a:lnSpc>
            </a:pPr>
            <a:r>
              <a:rPr lang="en-US" sz="1600" dirty="0"/>
              <a:t>7. In Customer service calls data shows us that whenever an unsatisfied customer called the service center the churn rate is high, which means the service center didn't resolve the customer issue</a:t>
            </a:r>
            <a:r>
              <a:rPr lang="en-US" sz="1600" dirty="0" smtClean="0"/>
              <a:t>.</a:t>
            </a:r>
            <a:endParaRPr lang="en-US" sz="1600" u="sng" dirty="0">
              <a:cs typeface="Calibri"/>
            </a:endParaRPr>
          </a:p>
          <a:p>
            <a:pPr algn="just">
              <a:lnSpc>
                <a:spcPct val="130000"/>
              </a:lnSpc>
            </a:pPr>
            <a:endParaRPr lang="en-US" sz="1600" dirty="0">
              <a:cs typeface="Calibri"/>
            </a:endParaRPr>
          </a:p>
        </p:txBody>
      </p:sp>
      <p:sp>
        <p:nvSpPr>
          <p:cNvPr id="3" name="Rectangle 2"/>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921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D715612-373D-EE54-945E-228B4CB79647}"/>
              </a:ext>
            </a:extLst>
          </p:cNvPr>
          <p:cNvSpPr txBox="1"/>
          <p:nvPr/>
        </p:nvSpPr>
        <p:spPr>
          <a:xfrm>
            <a:off x="533400" y="533400"/>
            <a:ext cx="9526555" cy="313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30000"/>
              </a:lnSpc>
            </a:pPr>
            <a:r>
              <a:rPr lang="en-US" b="1" u="sng" dirty="0" smtClean="0"/>
              <a:t>RECCOMENDATIONS</a:t>
            </a:r>
            <a:r>
              <a:rPr lang="en-US" b="1" u="sng" dirty="0"/>
              <a:t>:- </a:t>
            </a:r>
            <a:endParaRPr lang="en-US" b="1" u="sng" dirty="0" smtClean="0"/>
          </a:p>
          <a:p>
            <a:pPr algn="just">
              <a:lnSpc>
                <a:spcPct val="130000"/>
              </a:lnSpc>
            </a:pPr>
            <a:endParaRPr lang="en-US" b="1" u="sng" dirty="0">
              <a:cs typeface="Calibri"/>
            </a:endParaRPr>
          </a:p>
          <a:p>
            <a:pPr algn="just">
              <a:lnSpc>
                <a:spcPct val="130000"/>
              </a:lnSpc>
            </a:pPr>
            <a:r>
              <a:rPr lang="en-US" sz="1600" dirty="0"/>
              <a:t>1.</a:t>
            </a:r>
            <a:r>
              <a:rPr lang="en-US" sz="2000" dirty="0"/>
              <a:t> Improve network coverage churned state</a:t>
            </a:r>
            <a:endParaRPr lang="en-US" sz="2000" dirty="0">
              <a:cs typeface="Calibri" panose="020F0502020204030204"/>
            </a:endParaRPr>
          </a:p>
          <a:p>
            <a:pPr algn="just">
              <a:lnSpc>
                <a:spcPct val="130000"/>
              </a:lnSpc>
            </a:pPr>
            <a:r>
              <a:rPr lang="en-US" sz="2000" dirty="0"/>
              <a:t>2. In international plan provide some discount plan to the customer</a:t>
            </a:r>
          </a:p>
          <a:p>
            <a:pPr algn="just">
              <a:lnSpc>
                <a:spcPct val="130000"/>
              </a:lnSpc>
            </a:pPr>
            <a:r>
              <a:rPr lang="en-US" sz="2000" dirty="0"/>
              <a:t>3. Improve the voice mail quality or take feedback from the customer</a:t>
            </a:r>
          </a:p>
          <a:p>
            <a:pPr algn="just">
              <a:lnSpc>
                <a:spcPct val="130000"/>
              </a:lnSpc>
            </a:pPr>
            <a:r>
              <a:rPr lang="en-US" sz="2000" dirty="0"/>
              <a:t>4. Improve the service of call center and take frequently feedback from the customer regarding their issue and try to solve it as soon as possible</a:t>
            </a:r>
          </a:p>
          <a:p>
            <a:pPr algn="just">
              <a:lnSpc>
                <a:spcPct val="130000"/>
              </a:lnSpc>
            </a:pPr>
            <a:endParaRPr lang="en-US" sz="1600" dirty="0">
              <a:cs typeface="Calibri"/>
            </a:endParaRPr>
          </a:p>
        </p:txBody>
      </p:sp>
      <p:sp>
        <p:nvSpPr>
          <p:cNvPr id="3" name="Rectangle 2"/>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107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Feature Engineering</a:t>
            </a:r>
            <a:endParaRPr lang="en-US" sz="4400" b="1" dirty="0">
              <a:solidFill>
                <a:schemeClr val="tx1">
                  <a:lumMod val="95000"/>
                  <a:lumOff val="5000"/>
                </a:schemeClr>
              </a:solidFill>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952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4640" y="197823"/>
            <a:ext cx="4846320" cy="584775"/>
          </a:xfrm>
          <a:prstGeom prst="rect">
            <a:avLst/>
          </a:prstGeom>
          <a:noFill/>
        </p:spPr>
        <p:txBody>
          <a:bodyPr wrap="square" rtlCol="0" anchor="ctr">
            <a:spAutoFit/>
          </a:bodyPr>
          <a:lstStyle/>
          <a:p>
            <a:pPr algn="ctr"/>
            <a:r>
              <a:rPr lang="en-US" sz="3200" b="1" u="sng" dirty="0" smtClean="0"/>
              <a:t>Feature Engineering</a:t>
            </a:r>
            <a:endParaRPr lang="en-US" sz="3200" b="1" u="sng" dirty="0"/>
          </a:p>
        </p:txBody>
      </p:sp>
      <p:graphicFrame>
        <p:nvGraphicFramePr>
          <p:cNvPr id="6" name="Diagram 5"/>
          <p:cNvGraphicFramePr/>
          <p:nvPr>
            <p:extLst>
              <p:ext uri="{D42A27DB-BD31-4B8C-83A1-F6EECF244321}">
                <p14:modId xmlns:p14="http://schemas.microsoft.com/office/powerpoint/2010/main" val="1274591369"/>
              </p:ext>
            </p:extLst>
          </p:nvPr>
        </p:nvGraphicFramePr>
        <p:xfrm>
          <a:off x="128016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158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4640" y="197823"/>
            <a:ext cx="4846320" cy="584775"/>
          </a:xfrm>
          <a:prstGeom prst="rect">
            <a:avLst/>
          </a:prstGeom>
          <a:noFill/>
        </p:spPr>
        <p:txBody>
          <a:bodyPr wrap="square" rtlCol="0" anchor="ctr">
            <a:spAutoFit/>
          </a:bodyPr>
          <a:lstStyle/>
          <a:p>
            <a:pPr algn="ctr"/>
            <a:r>
              <a:rPr lang="en-US" sz="3200" b="1" u="sng" dirty="0" smtClean="0"/>
              <a:t>One Hot Encoding</a:t>
            </a:r>
            <a:endParaRPr lang="en-US" sz="3200" b="1" u="sng"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38400"/>
            <a:ext cx="10515601" cy="4267200"/>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63123" y="967264"/>
            <a:ext cx="10424160" cy="1200329"/>
          </a:xfrm>
          <a:prstGeom prst="rect">
            <a:avLst/>
          </a:prstGeom>
          <a:noFill/>
        </p:spPr>
        <p:txBody>
          <a:bodyPr wrap="square" rtlCol="0">
            <a:spAutoFit/>
          </a:bodyPr>
          <a:lstStyle/>
          <a:p>
            <a:r>
              <a:rPr lang="en-US" dirty="0"/>
              <a:t>One hot encoding is one method of </a:t>
            </a:r>
            <a:r>
              <a:rPr lang="en-US" b="1" dirty="0"/>
              <a:t>converting data</a:t>
            </a:r>
            <a:r>
              <a:rPr lang="en-US" dirty="0"/>
              <a:t> to prepare it for an algorithm and get a better prediction. With one-hot, we convert each categorical value into a new categorical column and assign a binary value of 1 or 0 to those columns. Each integer value is represented as a binary vector. All the values are zero, and the index is marked with a 1.</a:t>
            </a: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07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rcRect/>
          <a:stretch>
            <a:fillRect/>
          </a:stretch>
        </p:blipFill>
        <p:spPr bwMode="auto">
          <a:xfrm>
            <a:off x="241303" y="152400"/>
            <a:ext cx="10502897" cy="396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65760" y="4411176"/>
            <a:ext cx="9784080" cy="2446824"/>
          </a:xfrm>
          <a:prstGeom prst="rect">
            <a:avLst/>
          </a:prstGeom>
          <a:noFill/>
        </p:spPr>
        <p:txBody>
          <a:bodyPr wrap="square" rtlCol="0">
            <a:spAutoFit/>
          </a:bodyPr>
          <a:lstStyle/>
          <a:p>
            <a:pPr marL="285750" indent="-285750">
              <a:lnSpc>
                <a:spcPct val="150000"/>
              </a:lnSpc>
              <a:buFont typeface="Arial" pitchFamily="34" charset="0"/>
              <a:buChar char="•"/>
            </a:pPr>
            <a:r>
              <a:rPr lang="en-US" dirty="0" smtClean="0"/>
              <a:t>In one hot encoding, we used get.dummies method for  columns like ‘state’, ‘voice.plan’, ‘intl.plan’, ‘churn’. And also for ‘</a:t>
            </a:r>
            <a:r>
              <a:rPr lang="en-US" dirty="0" err="1" smtClean="0"/>
              <a:t>area.code</a:t>
            </a:r>
            <a:r>
              <a:rPr lang="en-US" dirty="0" smtClean="0"/>
              <a:t>’ but </a:t>
            </a:r>
            <a:r>
              <a:rPr lang="en-US" dirty="0" err="1" smtClean="0"/>
              <a:t>saperately</a:t>
            </a:r>
            <a:r>
              <a:rPr lang="en-US" dirty="0" smtClean="0"/>
              <a:t>.</a:t>
            </a:r>
          </a:p>
          <a:p>
            <a:pPr marL="285750" indent="-285750">
              <a:lnSpc>
                <a:spcPct val="150000"/>
              </a:lnSpc>
              <a:buFont typeface="Arial" pitchFamily="34" charset="0"/>
              <a:buChar char="•"/>
            </a:pPr>
            <a:r>
              <a:rPr lang="en-US" dirty="0" smtClean="0"/>
              <a:t>After that concatination of both get.dummies are done.</a:t>
            </a:r>
          </a:p>
          <a:p>
            <a:pPr marL="285750" indent="-285750">
              <a:lnSpc>
                <a:spcPct val="150000"/>
              </a:lnSpc>
              <a:buFont typeface="Arial" pitchFamily="34" charset="0"/>
              <a:buChar char="•"/>
            </a:pPr>
            <a:r>
              <a:rPr lang="en-US" dirty="0" smtClean="0"/>
              <a:t>Then dropped  ‘</a:t>
            </a:r>
            <a:r>
              <a:rPr lang="en-US" dirty="0" err="1" smtClean="0"/>
              <a:t>area.code</a:t>
            </a:r>
            <a:r>
              <a:rPr lang="en-US" dirty="0" smtClean="0"/>
              <a:t>’ column, as it was not creating any impact on Churn feature. (we get this conclusion from EDA &amp; Visualization)</a:t>
            </a:r>
          </a:p>
          <a:p>
            <a:endParaRPr lang="en-US"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7510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829" y="1066800"/>
            <a:ext cx="9000036" cy="3810000"/>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60320" y="197823"/>
            <a:ext cx="5760720" cy="584775"/>
          </a:xfrm>
          <a:prstGeom prst="rect">
            <a:avLst/>
          </a:prstGeom>
          <a:noFill/>
        </p:spPr>
        <p:txBody>
          <a:bodyPr wrap="square" rtlCol="0" anchor="ctr">
            <a:spAutoFit/>
          </a:bodyPr>
          <a:lstStyle/>
          <a:p>
            <a:pPr algn="ctr"/>
            <a:r>
              <a:rPr lang="en-US" sz="3200" b="1" u="sng" dirty="0" smtClean="0"/>
              <a:t>Renaming Column Names</a:t>
            </a:r>
            <a:endParaRPr lang="en-US" sz="3200" b="1" u="sng" dirty="0"/>
          </a:p>
        </p:txBody>
      </p:sp>
      <p:sp>
        <p:nvSpPr>
          <p:cNvPr id="4" name="TextBox 3"/>
          <p:cNvSpPr txBox="1"/>
          <p:nvPr/>
        </p:nvSpPr>
        <p:spPr>
          <a:xfrm>
            <a:off x="1131007" y="5181600"/>
            <a:ext cx="8869680" cy="1338828"/>
          </a:xfrm>
          <a:prstGeom prst="rect">
            <a:avLst/>
          </a:prstGeom>
          <a:noFill/>
        </p:spPr>
        <p:txBody>
          <a:bodyPr wrap="square" rtlCol="0">
            <a:spAutoFit/>
          </a:bodyPr>
          <a:lstStyle/>
          <a:p>
            <a:pPr marL="285750" indent="-285750">
              <a:lnSpc>
                <a:spcPct val="150000"/>
              </a:lnSpc>
              <a:buFont typeface="Arial" pitchFamily="34" charset="0"/>
              <a:buChar char="•"/>
            </a:pPr>
            <a:r>
              <a:rPr lang="en-US" dirty="0" smtClean="0"/>
              <a:t>Renaming column names helps for better understanding between original features and dummy features.</a:t>
            </a:r>
          </a:p>
          <a:p>
            <a:pPr marL="285750" indent="-285750">
              <a:lnSpc>
                <a:spcPct val="150000"/>
              </a:lnSpc>
              <a:buFont typeface="Arial" pitchFamily="34" charset="0"/>
              <a:buChar char="•"/>
            </a:pPr>
            <a:r>
              <a:rPr lang="en-US" dirty="0" smtClean="0"/>
              <a:t>Dropped Churn feature as it is target feature.</a:t>
            </a:r>
            <a:endParaRPr lang="en-US" dirty="0"/>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0763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0320" y="197823"/>
            <a:ext cx="5760720" cy="584775"/>
          </a:xfrm>
          <a:prstGeom prst="rect">
            <a:avLst/>
          </a:prstGeom>
          <a:noFill/>
        </p:spPr>
        <p:txBody>
          <a:bodyPr wrap="square" rtlCol="0" anchor="ctr">
            <a:spAutoFit/>
          </a:bodyPr>
          <a:lstStyle/>
          <a:p>
            <a:pPr algn="ctr"/>
            <a:r>
              <a:rPr lang="en-US" sz="3200" b="1" u="sng" dirty="0" smtClean="0"/>
              <a:t>Feature Selection</a:t>
            </a:r>
            <a:endParaRPr lang="en-US" sz="3200" b="1" u="sng" dirty="0"/>
          </a:p>
        </p:txBody>
      </p:sp>
      <p:sp>
        <p:nvSpPr>
          <p:cNvPr id="3" name="TextBox 2"/>
          <p:cNvSpPr txBox="1"/>
          <p:nvPr/>
        </p:nvSpPr>
        <p:spPr>
          <a:xfrm>
            <a:off x="457200" y="1219200"/>
            <a:ext cx="10149840" cy="3000821"/>
          </a:xfrm>
          <a:prstGeom prst="rect">
            <a:avLst/>
          </a:prstGeom>
          <a:noFill/>
        </p:spPr>
        <p:txBody>
          <a:bodyPr wrap="square" rtlCol="0">
            <a:spAutoFit/>
          </a:bodyPr>
          <a:lstStyle/>
          <a:p>
            <a:pPr marL="285750" indent="-285750">
              <a:lnSpc>
                <a:spcPct val="150000"/>
              </a:lnSpc>
              <a:buFont typeface="Arial" pitchFamily="34" charset="0"/>
              <a:buChar char="•"/>
            </a:pPr>
            <a:r>
              <a:rPr lang="en-US" dirty="0" smtClean="0"/>
              <a:t>To get ‘feature importance’, we performed 3 methods such as follow  and compared which method gives best ‘feature importance’.</a:t>
            </a:r>
          </a:p>
          <a:p>
            <a:pPr marL="342900" indent="-342900">
              <a:lnSpc>
                <a:spcPct val="150000"/>
              </a:lnSpc>
              <a:buAutoNum type="arabicPeriod"/>
            </a:pPr>
            <a:r>
              <a:rPr lang="en-US" dirty="0" smtClean="0"/>
              <a:t>Random forest classifier</a:t>
            </a:r>
          </a:p>
          <a:p>
            <a:pPr marL="342900" indent="-342900">
              <a:lnSpc>
                <a:spcPct val="150000"/>
              </a:lnSpc>
              <a:buAutoNum type="arabicPeriod"/>
            </a:pPr>
            <a:r>
              <a:rPr lang="en-US" dirty="0" smtClean="0"/>
              <a:t>Decision tree</a:t>
            </a:r>
          </a:p>
          <a:p>
            <a:pPr marL="342900" indent="-342900">
              <a:lnSpc>
                <a:spcPct val="150000"/>
              </a:lnSpc>
              <a:buAutoNum type="arabicPeriod"/>
            </a:pPr>
            <a:r>
              <a:rPr lang="en-US" dirty="0" smtClean="0"/>
              <a:t>Chi Square</a:t>
            </a:r>
          </a:p>
          <a:p>
            <a:pPr marL="342900" indent="-342900">
              <a:lnSpc>
                <a:spcPct val="150000"/>
              </a:lnSpc>
              <a:buFont typeface="Arial" pitchFamily="34" charset="0"/>
              <a:buChar char="•"/>
            </a:pPr>
            <a:r>
              <a:rPr lang="en-US" dirty="0" smtClean="0"/>
              <a:t>We can get top 10 features which create maximum impact on ‘Churn’ feature with help of ‘Feature importance’.</a:t>
            </a:r>
            <a:endParaRPr lang="en-US"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4591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46" y="990600"/>
            <a:ext cx="9565004" cy="4191000"/>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60320" y="197823"/>
            <a:ext cx="5760720" cy="584775"/>
          </a:xfrm>
          <a:prstGeom prst="rect">
            <a:avLst/>
          </a:prstGeom>
          <a:noFill/>
        </p:spPr>
        <p:txBody>
          <a:bodyPr wrap="square" rtlCol="0" anchor="ctr">
            <a:spAutoFit/>
          </a:bodyPr>
          <a:lstStyle/>
          <a:p>
            <a:pPr algn="ctr"/>
            <a:r>
              <a:rPr lang="en-US" sz="3200" b="1" u="sng" dirty="0" smtClean="0"/>
              <a:t>Random Forest Classifier</a:t>
            </a:r>
            <a:endParaRPr lang="en-US" sz="3200" b="1" u="sng" dirty="0"/>
          </a:p>
        </p:txBody>
      </p:sp>
    </p:spTree>
    <p:extLst>
      <p:ext uri="{BB962C8B-B14F-4D97-AF65-F5344CB8AC3E}">
        <p14:creationId xmlns:p14="http://schemas.microsoft.com/office/powerpoint/2010/main" val="42796961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 y="990600"/>
            <a:ext cx="9949816" cy="5494338"/>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468880" y="197823"/>
            <a:ext cx="5760720" cy="584775"/>
          </a:xfrm>
          <a:prstGeom prst="rect">
            <a:avLst/>
          </a:prstGeom>
          <a:noFill/>
        </p:spPr>
        <p:txBody>
          <a:bodyPr wrap="square" rtlCol="0" anchor="ctr">
            <a:spAutoFit/>
          </a:bodyPr>
          <a:lstStyle/>
          <a:p>
            <a:pPr algn="ctr"/>
            <a:r>
              <a:rPr lang="en-US" sz="3200" b="1" u="sng" dirty="0" smtClean="0"/>
              <a:t>Decision Tree</a:t>
            </a:r>
            <a:endParaRPr lang="en-US" sz="3200" b="1" u="sng" dirty="0"/>
          </a:p>
        </p:txBody>
      </p:sp>
    </p:spTree>
    <p:extLst>
      <p:ext uri="{BB962C8B-B14F-4D97-AF65-F5344CB8AC3E}">
        <p14:creationId xmlns:p14="http://schemas.microsoft.com/office/powerpoint/2010/main" val="4189561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9997440" cy="3274424"/>
          </a:xfrm>
        </p:spPr>
        <p:txBody>
          <a:bodyPr>
            <a:noAutofit/>
          </a:bodyPr>
          <a:lstStyle/>
          <a:p>
            <a:pPr marL="457200" lvl="0" indent="-457200">
              <a:lnSpc>
                <a:spcPct val="150000"/>
              </a:lnSpc>
              <a:buFont typeface="+mj-lt"/>
              <a:buAutoNum type="arabicPeriod"/>
            </a:pPr>
            <a:r>
              <a:rPr lang="en-US" sz="1800" b="1" dirty="0" smtClean="0">
                <a:latin typeface="Calibri (body)"/>
                <a:cs typeface="Times New Roman" panose="02020603050405020304" pitchFamily="18" charset="0"/>
              </a:rPr>
              <a:t>Business Objective: </a:t>
            </a:r>
            <a:br>
              <a:rPr lang="en-US" sz="1800" b="1" dirty="0" smtClean="0">
                <a:latin typeface="Calibri (body)"/>
                <a:cs typeface="Times New Roman" panose="02020603050405020304" pitchFamily="18" charset="0"/>
              </a:rPr>
            </a:br>
            <a:r>
              <a:rPr lang="en-US" sz="1800" b="1" dirty="0" smtClean="0">
                <a:latin typeface="Calibri (body)"/>
                <a:cs typeface="Times New Roman" panose="02020603050405020304" pitchFamily="18" charset="0"/>
              </a:rPr>
              <a:t/>
            </a:r>
            <a:br>
              <a:rPr lang="en-US" sz="1800" b="1" dirty="0" smtClean="0">
                <a:latin typeface="Calibri (body)"/>
                <a:cs typeface="Times New Roman" panose="02020603050405020304" pitchFamily="18" charset="0"/>
              </a:rPr>
            </a:br>
            <a:r>
              <a:rPr lang="en-US" sz="1600" dirty="0" smtClean="0">
                <a:solidFill>
                  <a:schemeClr val="tx1"/>
                </a:solidFill>
                <a:latin typeface="Calibri (body)"/>
                <a:cs typeface="Times New Roman" panose="02020603050405020304" pitchFamily="18" charset="0"/>
              </a:rPr>
              <a:t>Customer churn is a big problem for telecommunications companies. Indeed, their annual churn rates are usually higher than 10%. For that reason, they develop strategies to keep as many clients as possible. This is a classification project since the variable to be predicted is binary (churn or loyal customer). The goal here is to model churn probability, conditioned on the customer features.</a:t>
            </a:r>
            <a:br>
              <a:rPr lang="en-US" sz="1600" dirty="0" smtClean="0">
                <a:solidFill>
                  <a:schemeClr val="tx1"/>
                </a:solidFill>
                <a:latin typeface="Calibri (body)"/>
                <a:cs typeface="Times New Roman" panose="02020603050405020304" pitchFamily="18" charset="0"/>
              </a:rPr>
            </a:br>
            <a:r>
              <a:rPr lang="en-US" sz="1600" dirty="0" smtClean="0">
                <a:latin typeface="Calibri (body)"/>
                <a:cs typeface="Times New Roman" panose="02020603050405020304" pitchFamily="18" charset="0"/>
              </a:rPr>
              <a:t/>
            </a:r>
            <a:br>
              <a:rPr lang="en-US" sz="1600" dirty="0" smtClean="0">
                <a:latin typeface="Calibri (body)"/>
                <a:cs typeface="Times New Roman" panose="02020603050405020304" pitchFamily="18" charset="0"/>
              </a:rPr>
            </a:br>
            <a:r>
              <a:rPr lang="en-US" sz="1600" dirty="0" smtClean="0">
                <a:latin typeface="Calibri (body)"/>
                <a:cs typeface="Times New Roman" panose="02020603050405020304" pitchFamily="18" charset="0"/>
              </a:rPr>
              <a:t/>
            </a:r>
            <a:br>
              <a:rPr lang="en-US" sz="1600" dirty="0" smtClean="0">
                <a:latin typeface="Calibri (body)"/>
                <a:cs typeface="Times New Roman" panose="02020603050405020304" pitchFamily="18" charset="0"/>
              </a:rPr>
            </a:br>
            <a:r>
              <a:rPr lang="en-IN" sz="1800" dirty="0" smtClean="0">
                <a:latin typeface="Calibri (body)"/>
                <a:cs typeface="Times New Roman" panose="02020603050405020304" pitchFamily="18" charset="0"/>
              </a:rPr>
              <a:t/>
            </a:r>
            <a:br>
              <a:rPr lang="en-IN" sz="1800" dirty="0" smtClean="0">
                <a:latin typeface="Calibri (body)"/>
                <a:cs typeface="Times New Roman" panose="02020603050405020304" pitchFamily="18" charset="0"/>
              </a:rPr>
            </a:br>
            <a:r>
              <a:rPr lang="en-IN" sz="1800" dirty="0" smtClean="0">
                <a:latin typeface="Calibri (body)"/>
                <a:cs typeface="Times New Roman" panose="02020603050405020304" pitchFamily="18" charset="0"/>
              </a:rPr>
              <a:t/>
            </a:r>
            <a:br>
              <a:rPr lang="en-IN" sz="1800" dirty="0" smtClean="0">
                <a:latin typeface="Calibri (body)"/>
                <a:cs typeface="Times New Roman" panose="02020603050405020304" pitchFamily="18" charset="0"/>
              </a:rPr>
            </a:br>
            <a:endParaRPr lang="en-IN" sz="1800" dirty="0">
              <a:latin typeface="Calibri (body)"/>
              <a:cs typeface="Times New Roman" panose="02020603050405020304" pitchFamily="18" charset="0"/>
            </a:endParaRPr>
          </a:p>
        </p:txBody>
      </p:sp>
      <p:sp>
        <p:nvSpPr>
          <p:cNvPr id="5" name="TextBox 4"/>
          <p:cNvSpPr txBox="1"/>
          <p:nvPr/>
        </p:nvSpPr>
        <p:spPr>
          <a:xfrm>
            <a:off x="762000" y="3657600"/>
            <a:ext cx="9906000" cy="2862322"/>
          </a:xfrm>
          <a:prstGeom prst="rect">
            <a:avLst/>
          </a:prstGeom>
          <a:noFill/>
        </p:spPr>
        <p:txBody>
          <a:bodyPr wrap="square" rtlCol="0">
            <a:spAutoFit/>
          </a:bodyPr>
          <a:lstStyle/>
          <a:p>
            <a:pPr marL="285750" lvl="0" indent="-285750">
              <a:lnSpc>
                <a:spcPct val="150000"/>
              </a:lnSpc>
              <a:buFont typeface="Arial" pitchFamily="34" charset="0"/>
              <a:buChar char="•"/>
            </a:pPr>
            <a:r>
              <a:rPr lang="en-IN" dirty="0" smtClean="0">
                <a:latin typeface="Calibri (body)"/>
                <a:cs typeface="Times New Roman" panose="02020603050405020304" pitchFamily="18" charset="0"/>
              </a:rPr>
              <a:t> Maximize </a:t>
            </a:r>
            <a:r>
              <a:rPr lang="en-IN" dirty="0">
                <a:latin typeface="Calibri (body)"/>
                <a:cs typeface="Times New Roman" panose="02020603050405020304" pitchFamily="18" charset="0"/>
              </a:rPr>
              <a:t>the Company's profit by retaining customer</a:t>
            </a:r>
          </a:p>
          <a:p>
            <a:pPr marL="285750" lvl="0" indent="-285750">
              <a:lnSpc>
                <a:spcPct val="150000"/>
              </a:lnSpc>
              <a:buFont typeface="Arial" pitchFamily="34" charset="0"/>
              <a:buChar char="•"/>
            </a:pPr>
            <a:r>
              <a:rPr lang="en-IN" dirty="0">
                <a:latin typeface="Calibri (body)"/>
                <a:cs typeface="Times New Roman" panose="02020603050405020304" pitchFamily="18" charset="0"/>
              </a:rPr>
              <a:t> </a:t>
            </a:r>
            <a:r>
              <a:rPr lang="en-IN" dirty="0" smtClean="0">
                <a:latin typeface="Calibri (body)"/>
                <a:cs typeface="Times New Roman" panose="02020603050405020304" pitchFamily="18" charset="0"/>
              </a:rPr>
              <a:t>Minimize </a:t>
            </a:r>
            <a:r>
              <a:rPr lang="en-IN" dirty="0">
                <a:latin typeface="Calibri (body)"/>
                <a:cs typeface="Times New Roman" panose="02020603050405020304" pitchFamily="18" charset="0"/>
              </a:rPr>
              <a:t>the Customer churn by identifying the key cause of the problem</a:t>
            </a:r>
          </a:p>
          <a:p>
            <a:pPr>
              <a:lnSpc>
                <a:spcPct val="150000"/>
              </a:lnSpc>
            </a:pPr>
            <a:r>
              <a:rPr lang="en-IN" b="1" dirty="0">
                <a:latin typeface="Calibri (body)"/>
                <a:cs typeface="Times New Roman" panose="02020603050405020304" pitchFamily="18" charset="0"/>
              </a:rPr>
              <a:t>2.  </a:t>
            </a:r>
            <a:r>
              <a:rPr lang="en-IN" b="1" dirty="0" smtClean="0">
                <a:latin typeface="Calibri (body)"/>
                <a:cs typeface="Times New Roman" panose="02020603050405020304" pitchFamily="18" charset="0"/>
              </a:rPr>
              <a:t>The </a:t>
            </a:r>
            <a:r>
              <a:rPr lang="en-IN" b="1" dirty="0">
                <a:latin typeface="Calibri (body)"/>
                <a:cs typeface="Times New Roman" panose="02020603050405020304" pitchFamily="18" charset="0"/>
              </a:rPr>
              <a:t>main objective of the project is to:</a:t>
            </a:r>
          </a:p>
          <a:p>
            <a:pPr marL="342900" lvl="0" indent="-342900">
              <a:lnSpc>
                <a:spcPct val="150000"/>
              </a:lnSpc>
              <a:buFont typeface="Arial" pitchFamily="34" charset="0"/>
              <a:buChar char="•"/>
            </a:pPr>
            <a:r>
              <a:rPr lang="en-IN" dirty="0" smtClean="0">
                <a:latin typeface="Calibri (body)"/>
                <a:cs typeface="Times New Roman" panose="02020603050405020304" pitchFamily="18" charset="0"/>
              </a:rPr>
              <a:t>Finding </a:t>
            </a:r>
            <a:r>
              <a:rPr lang="en-IN" dirty="0">
                <a:latin typeface="Calibri (body)"/>
                <a:cs typeface="Times New Roman" panose="02020603050405020304" pitchFamily="18" charset="0"/>
              </a:rPr>
              <a:t>factors and causes that influence customers to churn.</a:t>
            </a:r>
          </a:p>
          <a:p>
            <a:pPr marL="342900" lvl="0" indent="-342900">
              <a:lnSpc>
                <a:spcPct val="150000"/>
              </a:lnSpc>
              <a:buFont typeface="Arial" pitchFamily="34" charset="0"/>
              <a:buChar char="•"/>
            </a:pPr>
            <a:r>
              <a:rPr lang="en-IN" dirty="0" smtClean="0">
                <a:latin typeface="Calibri (body)"/>
                <a:cs typeface="Times New Roman" panose="02020603050405020304" pitchFamily="18" charset="0"/>
              </a:rPr>
              <a:t>Retain </a:t>
            </a:r>
            <a:r>
              <a:rPr lang="en-IN" dirty="0">
                <a:latin typeface="Calibri (body)"/>
                <a:cs typeface="Times New Roman" panose="02020603050405020304" pitchFamily="18" charset="0"/>
              </a:rPr>
              <a:t>churn customers by taking appropriate steps</a:t>
            </a:r>
          </a:p>
          <a:p>
            <a:pPr marL="342900" lvl="0" indent="-342900">
              <a:lnSpc>
                <a:spcPct val="150000"/>
              </a:lnSpc>
              <a:buFont typeface="Arial" pitchFamily="34" charset="0"/>
              <a:buChar char="•"/>
            </a:pPr>
            <a:r>
              <a:rPr lang="en-IN" dirty="0" smtClean="0">
                <a:latin typeface="Calibri (body)"/>
                <a:cs typeface="Times New Roman" panose="02020603050405020304" pitchFamily="18" charset="0"/>
              </a:rPr>
              <a:t>Providing </a:t>
            </a:r>
            <a:r>
              <a:rPr lang="en-IN" dirty="0">
                <a:latin typeface="Calibri (body)"/>
                <a:cs typeface="Times New Roman" panose="02020603050405020304" pitchFamily="18" charset="0"/>
              </a:rPr>
              <a:t>offers based on affecting factors.</a:t>
            </a:r>
          </a:p>
          <a:p>
            <a:endParaRPr lang="en-US" dirty="0"/>
          </a:p>
        </p:txBody>
      </p:sp>
      <p:sp>
        <p:nvSpPr>
          <p:cNvPr id="6" name="Rectangle 5"/>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0416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990601"/>
            <a:ext cx="10424160" cy="4321175"/>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60320" y="197823"/>
            <a:ext cx="5760720" cy="584775"/>
          </a:xfrm>
          <a:prstGeom prst="rect">
            <a:avLst/>
          </a:prstGeom>
          <a:noFill/>
        </p:spPr>
        <p:txBody>
          <a:bodyPr wrap="square" rtlCol="0" anchor="ctr">
            <a:spAutoFit/>
          </a:bodyPr>
          <a:lstStyle/>
          <a:p>
            <a:pPr algn="ctr"/>
            <a:r>
              <a:rPr lang="en-US" sz="3200" b="1" u="sng" dirty="0" smtClean="0"/>
              <a:t>Chi </a:t>
            </a:r>
            <a:r>
              <a:rPr lang="en-US" sz="3200" b="1" u="sng" dirty="0" err="1" smtClean="0"/>
              <a:t>Sqare</a:t>
            </a:r>
            <a:endParaRPr lang="en-US" sz="3200" b="1" u="sng" dirty="0"/>
          </a:p>
        </p:txBody>
      </p:sp>
      <p:sp>
        <p:nvSpPr>
          <p:cNvPr id="2" name="TextBox 1"/>
          <p:cNvSpPr txBox="1"/>
          <p:nvPr/>
        </p:nvSpPr>
        <p:spPr>
          <a:xfrm>
            <a:off x="320040" y="5791200"/>
            <a:ext cx="10241280" cy="400110"/>
          </a:xfrm>
          <a:prstGeom prst="rect">
            <a:avLst/>
          </a:prstGeom>
          <a:noFill/>
        </p:spPr>
        <p:txBody>
          <a:bodyPr wrap="square" rtlCol="0">
            <a:spAutoFit/>
          </a:bodyPr>
          <a:lstStyle/>
          <a:p>
            <a:r>
              <a:rPr lang="en-US" sz="2000" b="1" dirty="0" smtClean="0"/>
              <a:t>Conclusion :- All 3 methods are giving almost same feature importance</a:t>
            </a:r>
            <a:endParaRPr lang="en-US" sz="2000" b="1" dirty="0"/>
          </a:p>
        </p:txBody>
      </p:sp>
    </p:spTree>
    <p:extLst>
      <p:ext uri="{BB962C8B-B14F-4D97-AF65-F5344CB8AC3E}">
        <p14:creationId xmlns:p14="http://schemas.microsoft.com/office/powerpoint/2010/main" val="24353289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1"/>
            <a:ext cx="10012680" cy="4473575"/>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103120" y="240782"/>
            <a:ext cx="7132320" cy="584775"/>
          </a:xfrm>
          <a:prstGeom prst="rect">
            <a:avLst/>
          </a:prstGeom>
          <a:noFill/>
        </p:spPr>
        <p:txBody>
          <a:bodyPr wrap="square" rtlCol="0" anchor="ctr">
            <a:spAutoFit/>
          </a:bodyPr>
          <a:lstStyle/>
          <a:p>
            <a:pPr algn="ctr"/>
            <a:r>
              <a:rPr lang="en-US" sz="3200" b="1" u="sng" dirty="0" smtClean="0"/>
              <a:t>Churn Count Before Data balance</a:t>
            </a:r>
            <a:endParaRPr lang="en-US" sz="3200" b="1" u="sng" dirty="0"/>
          </a:p>
        </p:txBody>
      </p:sp>
      <p:sp>
        <p:nvSpPr>
          <p:cNvPr id="2" name="Rectangle 1"/>
          <p:cNvSpPr/>
          <p:nvPr/>
        </p:nvSpPr>
        <p:spPr>
          <a:xfrm>
            <a:off x="274320" y="5715000"/>
            <a:ext cx="10424160" cy="707886"/>
          </a:xfrm>
          <a:prstGeom prst="rect">
            <a:avLst/>
          </a:prstGeom>
        </p:spPr>
        <p:txBody>
          <a:bodyPr wrap="square">
            <a:spAutoFit/>
          </a:bodyPr>
          <a:lstStyle/>
          <a:p>
            <a:r>
              <a:rPr lang="en-US" sz="2000" b="1" dirty="0"/>
              <a:t>Target variable having imbalanced data so we need to Balance data by SMOTE method to Up sampling because data set is small</a:t>
            </a: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0142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03120" y="240782"/>
            <a:ext cx="7132320" cy="584775"/>
          </a:xfrm>
          <a:prstGeom prst="rect">
            <a:avLst/>
          </a:prstGeom>
          <a:noFill/>
        </p:spPr>
        <p:txBody>
          <a:bodyPr wrap="square" rtlCol="0" anchor="ctr">
            <a:spAutoFit/>
          </a:bodyPr>
          <a:lstStyle/>
          <a:p>
            <a:pPr algn="ctr"/>
            <a:r>
              <a:rPr lang="en-US" sz="3200" b="1" u="sng" dirty="0" smtClean="0"/>
              <a:t>Churn Count After Data balance</a:t>
            </a:r>
            <a:endParaRPr lang="en-US" sz="3200" b="1" u="sng"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56" y="990601"/>
            <a:ext cx="10461625" cy="5230813"/>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4320" y="6400800"/>
            <a:ext cx="8869680" cy="369332"/>
          </a:xfrm>
          <a:prstGeom prst="rect">
            <a:avLst/>
          </a:prstGeom>
          <a:noFill/>
        </p:spPr>
        <p:txBody>
          <a:bodyPr wrap="square" rtlCol="0">
            <a:spAutoFit/>
          </a:bodyPr>
          <a:lstStyle/>
          <a:p>
            <a:r>
              <a:rPr lang="en-US" b="1" dirty="0" smtClean="0"/>
              <a:t>Here, data is balance for target variable ‘churn’.</a:t>
            </a:r>
            <a:endParaRPr lang="en-US" b="1" dirty="0"/>
          </a:p>
        </p:txBody>
      </p:sp>
    </p:spTree>
    <p:extLst>
      <p:ext uri="{BB962C8B-B14F-4D97-AF65-F5344CB8AC3E}">
        <p14:creationId xmlns:p14="http://schemas.microsoft.com/office/powerpoint/2010/main" val="1616023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92" y="381000"/>
            <a:ext cx="10185631" cy="3048000"/>
          </a:xfrm>
          <a:prstGeom prst="rect">
            <a:avLst/>
          </a:prstGeom>
          <a:noFill/>
          <a:ln w="9525">
            <a:solidFill>
              <a:schemeClr val="tx1">
                <a:alpha val="98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32170" y="3657599"/>
            <a:ext cx="10185631" cy="3336747"/>
          </a:xfrm>
          <a:prstGeom prst="rect">
            <a:avLst/>
          </a:prstGeom>
        </p:spPr>
        <p:txBody>
          <a:bodyPr wrap="square">
            <a:spAutoFit/>
          </a:bodyPr>
          <a:lstStyle/>
          <a:p>
            <a:pPr marL="285750" indent="-285750">
              <a:lnSpc>
                <a:spcPct val="150000"/>
              </a:lnSpc>
              <a:buFont typeface="Arial" pitchFamily="34" charset="0"/>
              <a:buChar char="•"/>
            </a:pPr>
            <a:r>
              <a:rPr lang="en-US" sz="1600" b="1" dirty="0"/>
              <a:t>The following are some benefits of preprocessing data:</a:t>
            </a:r>
            <a:endParaRPr lang="en-US" sz="1600" dirty="0"/>
          </a:p>
          <a:p>
            <a:pPr>
              <a:lnSpc>
                <a:spcPct val="150000"/>
              </a:lnSpc>
            </a:pPr>
            <a:r>
              <a:rPr lang="en-US" sz="1600" dirty="0"/>
              <a:t>It improves accuracy and reliability. Preprocessing data removes missing or inconsistent data values resulting from human or computer error, which can improve the accuracy and quality of a dataset, making it more </a:t>
            </a:r>
            <a:r>
              <a:rPr lang="en-US" sz="1600" dirty="0" smtClean="0"/>
              <a:t>reliable. It </a:t>
            </a:r>
            <a:r>
              <a:rPr lang="en-US" sz="1600" dirty="0"/>
              <a:t>makes data </a:t>
            </a:r>
            <a:r>
              <a:rPr lang="en-US" sz="1600" dirty="0" smtClean="0"/>
              <a:t>consistent. It </a:t>
            </a:r>
            <a:r>
              <a:rPr lang="en-US" sz="1600" dirty="0"/>
              <a:t>increases the data's algorithm readability. </a:t>
            </a:r>
            <a:endParaRPr lang="en-US" sz="1600" dirty="0" smtClean="0"/>
          </a:p>
          <a:p>
            <a:pPr marL="285750" indent="-285750">
              <a:lnSpc>
                <a:spcPct val="150000"/>
              </a:lnSpc>
              <a:buFont typeface="Arial" pitchFamily="34" charset="0"/>
              <a:buChar char="•"/>
            </a:pPr>
            <a:r>
              <a:rPr lang="en-US" sz="1600" dirty="0" smtClean="0"/>
              <a:t>Why we split data into train and test ?</a:t>
            </a:r>
          </a:p>
          <a:p>
            <a:pPr>
              <a:lnSpc>
                <a:spcPct val="150000"/>
              </a:lnSpc>
            </a:pPr>
            <a:r>
              <a:rPr lang="en-US" sz="1600" dirty="0" smtClean="0"/>
              <a:t>Whenever we train a machine learning model, we can’t train that model on a single dataset or even we train it on a single dataset then we will</a:t>
            </a:r>
            <a:r>
              <a:rPr lang="en-US" sz="1600" b="1" dirty="0" smtClean="0"/>
              <a:t> not be able to assess the performance of our model</a:t>
            </a:r>
            <a:r>
              <a:rPr lang="en-US" sz="1600" dirty="0" smtClean="0"/>
              <a:t>. For that reason, we split our source data into training, testing, and validation datasets.</a:t>
            </a:r>
          </a:p>
          <a:p>
            <a:pPr>
              <a:lnSpc>
                <a:spcPct val="150000"/>
              </a:lnSpc>
            </a:pPr>
            <a:endParaRPr lang="en-US" sz="1400" dirty="0"/>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746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Model Building</a:t>
            </a:r>
            <a:endParaRPr lang="en-US" sz="4400" b="1" dirty="0">
              <a:solidFill>
                <a:schemeClr val="tx1">
                  <a:lumMod val="95000"/>
                  <a:lumOff val="5000"/>
                </a:schemeClr>
              </a:solidFill>
            </a:endParaRP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952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33CA5-B026-45F4-F4D9-592C9C083147}"/>
              </a:ext>
            </a:extLst>
          </p:cNvPr>
          <p:cNvSpPr>
            <a:spLocks noGrp="1"/>
          </p:cNvSpPr>
          <p:nvPr>
            <p:ph type="title"/>
          </p:nvPr>
        </p:nvSpPr>
        <p:spPr>
          <a:xfrm>
            <a:off x="2648569" y="189390"/>
            <a:ext cx="5504832" cy="811212"/>
          </a:xfrm>
        </p:spPr>
        <p:txBody>
          <a:bodyPr>
            <a:normAutofit/>
          </a:bodyPr>
          <a:lstStyle/>
          <a:p>
            <a:r>
              <a:rPr lang="en-US" sz="4000" b="1" u="sng" dirty="0">
                <a:latin typeface="Times New Roman" panose="02020603050405020304" pitchFamily="18" charset="0"/>
                <a:cs typeface="Times New Roman" panose="02020603050405020304" pitchFamily="18" charset="0"/>
              </a:rPr>
              <a:t>Model Building</a:t>
            </a:r>
            <a:endParaRPr lang="en-IN" sz="4000" b="1" u="sng" dirty="0">
              <a:latin typeface="Times New Roman" panose="02020603050405020304" pitchFamily="18" charset="0"/>
              <a:cs typeface="Times New Roman" panose="02020603050405020304" pitchFamily="18" charset="0"/>
            </a:endParaRPr>
          </a:p>
        </p:txBody>
      </p:sp>
      <p:pic>
        <p:nvPicPr>
          <p:cNvPr id="1026" name="Picture 2" descr="Scikit-Learn - Naive Bayes Classifiers">
            <a:extLst>
              <a:ext uri="{FF2B5EF4-FFF2-40B4-BE49-F238E27FC236}">
                <a16:creationId xmlns:a16="http://schemas.microsoft.com/office/drawing/2014/main" xmlns="" id="{D7DEE076-A5A8-8AB1-1DFC-C93FE6187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3" y="1635477"/>
            <a:ext cx="3368789" cy="2096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Nearest Neighbours (KNN) Classifier - The Click Reader">
            <a:extLst>
              <a:ext uri="{FF2B5EF4-FFF2-40B4-BE49-F238E27FC236}">
                <a16:creationId xmlns:a16="http://schemas.microsoft.com/office/drawing/2014/main" xmlns="" id="{CD5F6EDE-1F7C-74E9-1BDD-BC1536670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3585" y="1635477"/>
            <a:ext cx="3458921" cy="21522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upport Vector Machines Tutorial - Learn to implement SVM in Python -  DataFlair">
            <a:extLst>
              <a:ext uri="{FF2B5EF4-FFF2-40B4-BE49-F238E27FC236}">
                <a16:creationId xmlns:a16="http://schemas.microsoft.com/office/drawing/2014/main" xmlns="" id="{33A66A6D-436C-BFE4-5D1E-9F7D10611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505" y="1635477"/>
            <a:ext cx="3737903" cy="21703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cision Tree Classifier - Explained">
            <a:extLst>
              <a:ext uri="{FF2B5EF4-FFF2-40B4-BE49-F238E27FC236}">
                <a16:creationId xmlns:a16="http://schemas.microsoft.com/office/drawing/2014/main" xmlns="" id="{D8505E2E-C572-3B00-D747-073E2C161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09466"/>
            <a:ext cx="3523585" cy="224853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orkflow-random forest classifier. | Download Scientific Diagram">
            <a:extLst>
              <a:ext uri="{FF2B5EF4-FFF2-40B4-BE49-F238E27FC236}">
                <a16:creationId xmlns:a16="http://schemas.microsoft.com/office/drawing/2014/main" xmlns="" id="{EF713C31-5AA9-FE56-4DA4-9C37DED87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4793" y="4326253"/>
            <a:ext cx="3381709" cy="25422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XGBoost - GeeksforGeeks">
            <a:extLst>
              <a:ext uri="{FF2B5EF4-FFF2-40B4-BE49-F238E27FC236}">
                <a16:creationId xmlns:a16="http://schemas.microsoft.com/office/drawing/2014/main" xmlns="" id="{EF3741EF-E48C-598B-ABCD-EA79D2CD59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2505" y="4364631"/>
            <a:ext cx="3988481" cy="250388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xmlns="" id="{EC2C03EA-BEAD-32E7-03CF-CEBF5A4A8837}"/>
              </a:ext>
            </a:extLst>
          </p:cNvPr>
          <p:cNvSpPr txBox="1">
            <a:spLocks/>
          </p:cNvSpPr>
          <p:nvPr/>
        </p:nvSpPr>
        <p:spPr>
          <a:xfrm>
            <a:off x="196596" y="3805871"/>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Decision Tree</a:t>
            </a:r>
            <a:endParaRPr lang="en-IN" sz="2000" b="1"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xmlns="" id="{80092FF0-BC69-E45E-5B0D-12D219AB3512}"/>
              </a:ext>
            </a:extLst>
          </p:cNvPr>
          <p:cNvSpPr txBox="1">
            <a:spLocks/>
          </p:cNvSpPr>
          <p:nvPr/>
        </p:nvSpPr>
        <p:spPr>
          <a:xfrm>
            <a:off x="3458921" y="3831652"/>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Random Forest</a:t>
            </a:r>
            <a:endParaRPr lang="en-IN" sz="2000" b="1" dirty="0">
              <a:latin typeface="Times New Roman" panose="02020603050405020304" pitchFamily="18" charset="0"/>
              <a:cs typeface="Times New Roman" panose="02020603050405020304" pitchFamily="18" charset="0"/>
            </a:endParaRPr>
          </a:p>
        </p:txBody>
      </p:sp>
      <p:sp>
        <p:nvSpPr>
          <p:cNvPr id="15" name="Title 1">
            <a:extLst>
              <a:ext uri="{FF2B5EF4-FFF2-40B4-BE49-F238E27FC236}">
                <a16:creationId xmlns:a16="http://schemas.microsoft.com/office/drawing/2014/main" xmlns="" id="{DF7DADBD-096A-2E37-2966-9E5A29A581F0}"/>
              </a:ext>
            </a:extLst>
          </p:cNvPr>
          <p:cNvSpPr txBox="1">
            <a:spLocks/>
          </p:cNvSpPr>
          <p:nvPr/>
        </p:nvSpPr>
        <p:spPr>
          <a:xfrm>
            <a:off x="7412736" y="3831652"/>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a:latin typeface="Times New Roman" panose="02020603050405020304" pitchFamily="18" charset="0"/>
                <a:cs typeface="Times New Roman" panose="02020603050405020304" pitchFamily="18" charset="0"/>
              </a:rPr>
              <a:t>XGBclassifier</a:t>
            </a:r>
            <a:endParaRPr lang="en-IN" sz="2000" b="1"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xmlns="" id="{E9276111-B20F-8B74-2AF1-527AF4A9619B}"/>
              </a:ext>
            </a:extLst>
          </p:cNvPr>
          <p:cNvSpPr txBox="1">
            <a:spLocks/>
          </p:cNvSpPr>
          <p:nvPr/>
        </p:nvSpPr>
        <p:spPr>
          <a:xfrm>
            <a:off x="333756" y="1074862"/>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Naïve Bayes</a:t>
            </a:r>
            <a:endParaRPr lang="en-IN" sz="2000" b="1" dirty="0">
              <a:latin typeface="Times New Roman" panose="02020603050405020304" pitchFamily="18" charset="0"/>
              <a:cs typeface="Times New Roman" panose="02020603050405020304" pitchFamily="18" charset="0"/>
            </a:endParaRPr>
          </a:p>
        </p:txBody>
      </p:sp>
      <p:sp>
        <p:nvSpPr>
          <p:cNvPr id="17" name="Title 1">
            <a:extLst>
              <a:ext uri="{FF2B5EF4-FFF2-40B4-BE49-F238E27FC236}">
                <a16:creationId xmlns:a16="http://schemas.microsoft.com/office/drawing/2014/main" xmlns="" id="{C146C77C-108A-02C6-4CFD-C5669AACF8D0}"/>
              </a:ext>
            </a:extLst>
          </p:cNvPr>
          <p:cNvSpPr txBox="1">
            <a:spLocks/>
          </p:cNvSpPr>
          <p:nvPr/>
        </p:nvSpPr>
        <p:spPr>
          <a:xfrm>
            <a:off x="3949661" y="982571"/>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KNN</a:t>
            </a:r>
            <a:endParaRPr lang="en-IN" sz="2000" b="1" dirty="0">
              <a:latin typeface="Times New Roman" panose="02020603050405020304" pitchFamily="18" charset="0"/>
              <a:cs typeface="Times New Roman" panose="02020603050405020304" pitchFamily="18" charset="0"/>
            </a:endParaRPr>
          </a:p>
        </p:txBody>
      </p:sp>
      <p:sp>
        <p:nvSpPr>
          <p:cNvPr id="18" name="Title 1">
            <a:extLst>
              <a:ext uri="{FF2B5EF4-FFF2-40B4-BE49-F238E27FC236}">
                <a16:creationId xmlns:a16="http://schemas.microsoft.com/office/drawing/2014/main" xmlns="" id="{A55DDC46-11BE-9AD0-FF5F-C8033C06A11D}"/>
              </a:ext>
            </a:extLst>
          </p:cNvPr>
          <p:cNvSpPr txBox="1">
            <a:spLocks/>
          </p:cNvSpPr>
          <p:nvPr/>
        </p:nvSpPr>
        <p:spPr>
          <a:xfrm>
            <a:off x="7851628" y="963381"/>
            <a:ext cx="2451973" cy="8112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SVM</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27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09728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2" y="1"/>
            <a:ext cx="109727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7315972" y="0"/>
            <a:ext cx="3656829"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698177" y="-4698178"/>
            <a:ext cx="1576446" cy="109728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EAD2D89-ACAC-D7DB-4A57-886783DC46FB}"/>
              </a:ext>
            </a:extLst>
          </p:cNvPr>
          <p:cNvSpPr>
            <a:spLocks noGrp="1"/>
          </p:cNvSpPr>
          <p:nvPr>
            <p:ph type="ctrTitle"/>
          </p:nvPr>
        </p:nvSpPr>
        <p:spPr>
          <a:xfrm>
            <a:off x="1234438" y="348866"/>
            <a:ext cx="9039621" cy="877729"/>
          </a:xfrm>
        </p:spPr>
        <p:txBody>
          <a:bodyPr vert="horz" lIns="91440" tIns="45720" rIns="91440" bIns="45720" rtlCol="0" anchor="ctr">
            <a:normAutofit/>
          </a:bodyPr>
          <a:lstStyle/>
          <a:p>
            <a:pPr algn="l"/>
            <a:r>
              <a:rPr lang="en-US" sz="4000" b="1" kern="1200" dirty="0">
                <a:solidFill>
                  <a:srgbClr val="FFFFFF"/>
                </a:solidFill>
                <a:latin typeface="+mj-lt"/>
                <a:ea typeface="+mj-ea"/>
                <a:cs typeface="+mj-cs"/>
              </a:rPr>
              <a:t>MODEL EVALUTION</a:t>
            </a:r>
          </a:p>
        </p:txBody>
      </p:sp>
      <p:sp>
        <p:nvSpPr>
          <p:cNvPr id="4" name="Subtitle 2">
            <a:extLst>
              <a:ext uri="{FF2B5EF4-FFF2-40B4-BE49-F238E27FC236}">
                <a16:creationId xmlns:a16="http://schemas.microsoft.com/office/drawing/2014/main" xmlns="" id="{6D69CCF6-5215-F047-475A-825CD54097DD}"/>
              </a:ext>
            </a:extLst>
          </p:cNvPr>
          <p:cNvSpPr txBox="1">
            <a:spLocks/>
          </p:cNvSpPr>
          <p:nvPr/>
        </p:nvSpPr>
        <p:spPr>
          <a:xfrm>
            <a:off x="950717" y="2112580"/>
            <a:ext cx="8188842" cy="69030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905256">
              <a:spcBef>
                <a:spcPts val="990"/>
              </a:spcBef>
            </a:pPr>
            <a:r>
              <a:rPr lang="en-US" sz="1782" kern="1200" dirty="0">
                <a:solidFill>
                  <a:srgbClr val="202124"/>
                </a:solidFill>
                <a:latin typeface="arial" panose="020B0604020202020204" pitchFamily="34" charset="0"/>
                <a:ea typeface="+mn-ea"/>
                <a:cs typeface="+mn-cs"/>
              </a:rPr>
              <a:t>Model evaluation is the process of using different evaluation metrics to understand a machine learning model's performance, as well as its strengths and weaknesses.</a:t>
            </a:r>
            <a:endParaRPr lang="en-IN" sz="1800" dirty="0"/>
          </a:p>
        </p:txBody>
      </p:sp>
      <p:sp>
        <p:nvSpPr>
          <p:cNvPr id="6" name="TextBox 5">
            <a:extLst>
              <a:ext uri="{FF2B5EF4-FFF2-40B4-BE49-F238E27FC236}">
                <a16:creationId xmlns:a16="http://schemas.microsoft.com/office/drawing/2014/main" xmlns="" id="{6AF74FDB-CFF7-BB96-352E-53E2A9179C92}"/>
              </a:ext>
            </a:extLst>
          </p:cNvPr>
          <p:cNvSpPr txBox="1"/>
          <p:nvPr/>
        </p:nvSpPr>
        <p:spPr>
          <a:xfrm>
            <a:off x="657129" y="3460783"/>
            <a:ext cx="5459228" cy="2122504"/>
          </a:xfrm>
          <a:prstGeom prst="rect">
            <a:avLst/>
          </a:prstGeom>
          <a:noFill/>
        </p:spPr>
        <p:txBody>
          <a:bodyPr wrap="square">
            <a:spAutoFit/>
          </a:bodyPr>
          <a:lstStyle/>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Precision (Positive Predicted Value)</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Recall (Sensitivity, True Positive Rate) </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Receiver-Operator Curve (ROC Curve) </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 Area Under the Curve (AUC)</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Accuracy</a:t>
            </a:r>
          </a:p>
          <a:p>
            <a:pPr defTabSz="905256">
              <a:spcAft>
                <a:spcPts val="600"/>
              </a:spcAft>
              <a:buFont typeface="+mj-lt"/>
              <a:buAutoNum type="arabicPeriod"/>
            </a:pPr>
            <a:r>
              <a:rPr lang="en-US" sz="1782" kern="1200" dirty="0">
                <a:solidFill>
                  <a:srgbClr val="202124"/>
                </a:solidFill>
                <a:latin typeface="arial" panose="020B0604020202020204" pitchFamily="34" charset="0"/>
                <a:ea typeface="+mn-ea"/>
                <a:cs typeface="+mn-cs"/>
              </a:rPr>
              <a:t>F1- score</a:t>
            </a:r>
            <a:endParaRPr lang="en-US" b="0" i="0" dirty="0">
              <a:solidFill>
                <a:srgbClr val="202124"/>
              </a:solidFill>
              <a:effectLst/>
              <a:latin typeface="arial" panose="020B0604020202020204" pitchFamily="34" charset="0"/>
            </a:endParaRPr>
          </a:p>
        </p:txBody>
      </p:sp>
      <p:pic>
        <p:nvPicPr>
          <p:cNvPr id="7" name="Picture 2" descr="Precision">
            <a:extLst>
              <a:ext uri="{FF2B5EF4-FFF2-40B4-BE49-F238E27FC236}">
                <a16:creationId xmlns:a16="http://schemas.microsoft.com/office/drawing/2014/main" xmlns="" id="{D0C5E068-8F61-1A18-A172-8CDA03092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5487" y="5581793"/>
            <a:ext cx="1808143" cy="720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xmlns="" id="{6C5142A0-5F69-D936-EF3E-4C419BB0F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861" y="5706070"/>
            <a:ext cx="1814289" cy="5993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ean Average Precision (mAP) Explained: Everything You Need to Know">
            <a:extLst>
              <a:ext uri="{FF2B5EF4-FFF2-40B4-BE49-F238E27FC236}">
                <a16:creationId xmlns:a16="http://schemas.microsoft.com/office/drawing/2014/main" xmlns="" id="{CAC35A0A-2D6F-1957-88D7-50F2254D9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420" y="4193118"/>
            <a:ext cx="3821459" cy="10615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diot's Guide to Precision, Recall and Confusion Matrix | HackerNoon">
            <a:extLst>
              <a:ext uri="{FF2B5EF4-FFF2-40B4-BE49-F238E27FC236}">
                <a16:creationId xmlns:a16="http://schemas.microsoft.com/office/drawing/2014/main" xmlns="" id="{DF1DA5CB-5548-2271-473F-445386657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9835" y="3055607"/>
            <a:ext cx="3412017" cy="81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28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xmlns="" id="{385E1BDC-A9B0-4A87-82E3-F3187F69A8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097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xmlns=""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975" y="365126"/>
            <a:ext cx="10050702"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1367" y="1057739"/>
            <a:ext cx="11521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3" name="Rectangle 42">
            <a:extLst>
              <a:ext uri="{FF2B5EF4-FFF2-40B4-BE49-F238E27FC236}">
                <a16:creationId xmlns:a16="http://schemas.microsoft.com/office/drawing/2014/main" xmlns=""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3746035" y="1401553"/>
            <a:ext cx="1463040" cy="16459"/>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7003D1FD-3EDA-0CAC-239C-9DA84DC352EA}"/>
              </a:ext>
            </a:extLst>
          </p:cNvPr>
          <p:cNvSpPr>
            <a:spLocks noGrp="1"/>
          </p:cNvSpPr>
          <p:nvPr>
            <p:ph idx="1"/>
          </p:nvPr>
        </p:nvSpPr>
        <p:spPr>
          <a:xfrm>
            <a:off x="997949" y="586822"/>
            <a:ext cx="9223214" cy="1645920"/>
          </a:xfrm>
        </p:spPr>
        <p:txBody>
          <a:bodyPr anchor="ctr">
            <a:normAutofit/>
          </a:bodyPr>
          <a:lstStyle/>
          <a:p>
            <a:r>
              <a:rPr lang="en-US" sz="1800" b="0" i="0" dirty="0">
                <a:effectLst/>
                <a:latin typeface="-apple-system"/>
              </a:rPr>
              <a:t>The most important metric used is </a:t>
            </a:r>
            <a:r>
              <a:rPr lang="en-US" sz="1800" i="0" dirty="0">
                <a:effectLst/>
                <a:latin typeface="-apple-system"/>
                <a:hlinkClick r:id="rId2"/>
              </a:rPr>
              <a:t>Recall</a:t>
            </a:r>
            <a:r>
              <a:rPr lang="en-US" sz="1800" b="0" i="0" dirty="0">
                <a:effectLst/>
                <a:latin typeface="-apple-system"/>
              </a:rPr>
              <a:t>. </a:t>
            </a:r>
          </a:p>
          <a:p>
            <a:r>
              <a:rPr lang="en-US" sz="1800" b="0" i="0" dirty="0">
                <a:effectLst/>
                <a:latin typeface="-apple-system"/>
              </a:rPr>
              <a:t>Recall reveals the proportion of churns identified correctly by the total number of churns.</a:t>
            </a:r>
            <a:endParaRPr lang="en-IN" sz="1800" dirty="0"/>
          </a:p>
        </p:txBody>
      </p:sp>
      <p:pic>
        <p:nvPicPr>
          <p:cNvPr id="9" name="Picture 8">
            <a:extLst>
              <a:ext uri="{FF2B5EF4-FFF2-40B4-BE49-F238E27FC236}">
                <a16:creationId xmlns:a16="http://schemas.microsoft.com/office/drawing/2014/main" xmlns="" id="{DF831BD9-8EED-58BA-C17D-4131A3809A7B}"/>
              </a:ext>
            </a:extLst>
          </p:cNvPr>
          <p:cNvPicPr>
            <a:picLocks noChangeAspect="1"/>
          </p:cNvPicPr>
          <p:nvPr/>
        </p:nvPicPr>
        <p:blipFill>
          <a:blip r:embed="rId3"/>
          <a:stretch>
            <a:fillRect/>
          </a:stretch>
        </p:blipFill>
        <p:spPr>
          <a:xfrm>
            <a:off x="274861" y="2729397"/>
            <a:ext cx="3357677" cy="3483864"/>
          </a:xfrm>
          <a:prstGeom prst="rect">
            <a:avLst/>
          </a:prstGeom>
        </p:spPr>
      </p:pic>
      <p:pic>
        <p:nvPicPr>
          <p:cNvPr id="5" name="Picture 4">
            <a:extLst>
              <a:ext uri="{FF2B5EF4-FFF2-40B4-BE49-F238E27FC236}">
                <a16:creationId xmlns:a16="http://schemas.microsoft.com/office/drawing/2014/main" xmlns="" id="{E4F1F0AE-5743-1C81-BCB5-51AC8CD3156F}"/>
              </a:ext>
            </a:extLst>
          </p:cNvPr>
          <p:cNvPicPr>
            <a:picLocks noChangeAspect="1"/>
          </p:cNvPicPr>
          <p:nvPr/>
        </p:nvPicPr>
        <p:blipFill>
          <a:blip r:embed="rId4"/>
          <a:stretch>
            <a:fillRect/>
          </a:stretch>
        </p:blipFill>
        <p:spPr>
          <a:xfrm>
            <a:off x="3690295" y="2545883"/>
            <a:ext cx="6893590" cy="3663032"/>
          </a:xfrm>
          <a:prstGeom prst="rect">
            <a:avLst/>
          </a:prstGeom>
        </p:spPr>
      </p:pic>
      <p:sp>
        <p:nvSpPr>
          <p:cNvPr id="10" name="Rectangle 9"/>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358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xmlns="" id="{70155189-D96C-4527-B0EC-654B946BE6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09700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E73BA11-F940-8817-8987-314D3D0B6C12}"/>
              </a:ext>
            </a:extLst>
          </p:cNvPr>
          <p:cNvSpPr>
            <a:spLocks noGrp="1"/>
          </p:cNvSpPr>
          <p:nvPr>
            <p:ph type="title"/>
          </p:nvPr>
        </p:nvSpPr>
        <p:spPr>
          <a:xfrm>
            <a:off x="1076991" y="151469"/>
            <a:ext cx="8816073" cy="610532"/>
          </a:xfrm>
        </p:spPr>
        <p:txBody>
          <a:bodyPr vert="horz" lIns="91440" tIns="45720" rIns="91440" bIns="45720" rtlCol="0" anchor="b">
            <a:normAutofit fontScale="90000"/>
          </a:bodyPr>
          <a:lstStyle/>
          <a:p>
            <a:pPr algn="ctr"/>
            <a:r>
              <a:rPr lang="en-US" sz="4000" b="1" u="sng" dirty="0"/>
              <a:t>FEATURE ELIMINATION</a:t>
            </a:r>
          </a:p>
        </p:txBody>
      </p:sp>
      <p:pic>
        <p:nvPicPr>
          <p:cNvPr id="9" name="Picture 8">
            <a:extLst>
              <a:ext uri="{FF2B5EF4-FFF2-40B4-BE49-F238E27FC236}">
                <a16:creationId xmlns:a16="http://schemas.microsoft.com/office/drawing/2014/main" xmlns="" id="{D621A273-1B90-AC21-933C-4D2EA72F5512}"/>
              </a:ext>
            </a:extLst>
          </p:cNvPr>
          <p:cNvPicPr>
            <a:picLocks noChangeAspect="1"/>
          </p:cNvPicPr>
          <p:nvPr/>
        </p:nvPicPr>
        <p:blipFill>
          <a:blip r:embed="rId2"/>
          <a:stretch>
            <a:fillRect/>
          </a:stretch>
        </p:blipFill>
        <p:spPr>
          <a:xfrm>
            <a:off x="4648200" y="1828800"/>
            <a:ext cx="6166323" cy="3648406"/>
          </a:xfrm>
          <a:prstGeom prst="rect">
            <a:avLst/>
          </a:prstGeom>
        </p:spPr>
      </p:pic>
      <p:pic>
        <p:nvPicPr>
          <p:cNvPr id="5" name="Picture 4">
            <a:extLst>
              <a:ext uri="{FF2B5EF4-FFF2-40B4-BE49-F238E27FC236}">
                <a16:creationId xmlns:a16="http://schemas.microsoft.com/office/drawing/2014/main" xmlns="" id="{87CB563C-E381-9001-40A2-88156507C4E9}"/>
              </a:ext>
            </a:extLst>
          </p:cNvPr>
          <p:cNvPicPr>
            <a:picLocks noChangeAspect="1"/>
          </p:cNvPicPr>
          <p:nvPr/>
        </p:nvPicPr>
        <p:blipFill>
          <a:blip r:embed="rId3"/>
          <a:stretch>
            <a:fillRect/>
          </a:stretch>
        </p:blipFill>
        <p:spPr>
          <a:xfrm>
            <a:off x="228600" y="1785730"/>
            <a:ext cx="4191000" cy="2252869"/>
          </a:xfrm>
          <a:prstGeom prst="rect">
            <a:avLst/>
          </a:prstGeom>
        </p:spPr>
      </p:pic>
      <p:pic>
        <p:nvPicPr>
          <p:cNvPr id="7" name="Picture 6">
            <a:extLst>
              <a:ext uri="{FF2B5EF4-FFF2-40B4-BE49-F238E27FC236}">
                <a16:creationId xmlns:a16="http://schemas.microsoft.com/office/drawing/2014/main" xmlns="" id="{E26609A5-3C7D-76FD-8483-3ED91653D1FE}"/>
              </a:ext>
            </a:extLst>
          </p:cNvPr>
          <p:cNvPicPr>
            <a:picLocks noChangeAspect="1"/>
          </p:cNvPicPr>
          <p:nvPr/>
        </p:nvPicPr>
        <p:blipFill rotWithShape="1">
          <a:blip r:embed="rId4"/>
          <a:srcRect l="6446" t="-2037" r="28514" b="11451"/>
          <a:stretch/>
        </p:blipFill>
        <p:spPr>
          <a:xfrm>
            <a:off x="402995" y="4113500"/>
            <a:ext cx="4550005" cy="2439700"/>
          </a:xfrm>
          <a:prstGeom prst="rect">
            <a:avLst/>
          </a:prstGeom>
        </p:spPr>
      </p:pic>
      <p:sp>
        <p:nvSpPr>
          <p:cNvPr id="10" name="Title 1">
            <a:extLst>
              <a:ext uri="{FF2B5EF4-FFF2-40B4-BE49-F238E27FC236}">
                <a16:creationId xmlns:a16="http://schemas.microsoft.com/office/drawing/2014/main" xmlns="" id="{6DE5D981-D45A-435C-1D80-14E50D11BE09}"/>
              </a:ext>
            </a:extLst>
          </p:cNvPr>
          <p:cNvSpPr txBox="1">
            <a:spLocks/>
          </p:cNvSpPr>
          <p:nvPr/>
        </p:nvSpPr>
        <p:spPr>
          <a:xfrm>
            <a:off x="1076990" y="1075102"/>
            <a:ext cx="8816073" cy="46137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latin typeface="Times New Roman" panose="02020603050405020304" pitchFamily="18" charset="0"/>
                <a:cs typeface="Times New Roman" panose="02020603050405020304" pitchFamily="18" charset="0"/>
              </a:rPr>
              <a:t>We need to reduced the feature using feature importance of random forest and correlation matrix to eliminate the features finally we got the accuracy 97%  with only 13 features </a:t>
            </a:r>
          </a:p>
        </p:txBody>
      </p:sp>
    </p:spTree>
    <p:extLst>
      <p:ext uri="{BB962C8B-B14F-4D97-AF65-F5344CB8AC3E}">
        <p14:creationId xmlns:p14="http://schemas.microsoft.com/office/powerpoint/2010/main" val="4161459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09728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0">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0970057"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611976" y="1611974"/>
            <a:ext cx="6858000" cy="3634052"/>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611976" y="1622111"/>
            <a:ext cx="6857999" cy="3634055"/>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66032" y="3789978"/>
            <a:ext cx="2501979" cy="3634057"/>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451563" y="969718"/>
            <a:ext cx="3510321"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611983" y="1601835"/>
            <a:ext cx="6858003" cy="3634052"/>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F4634C0A-E7A6-51E5-0AF6-110B3D578F5A}"/>
              </a:ext>
            </a:extLst>
          </p:cNvPr>
          <p:cNvPicPr>
            <a:picLocks noChangeAspect="1"/>
          </p:cNvPicPr>
          <p:nvPr/>
        </p:nvPicPr>
        <p:blipFill>
          <a:blip r:embed="rId2"/>
          <a:stretch>
            <a:fillRect/>
          </a:stretch>
        </p:blipFill>
        <p:spPr>
          <a:xfrm>
            <a:off x="4017260" y="566851"/>
            <a:ext cx="6323237" cy="2484207"/>
          </a:xfrm>
          <a:prstGeom prst="rect">
            <a:avLst/>
          </a:prstGeom>
        </p:spPr>
      </p:pic>
      <p:sp>
        <p:nvSpPr>
          <p:cNvPr id="10" name="Title 1">
            <a:extLst>
              <a:ext uri="{FF2B5EF4-FFF2-40B4-BE49-F238E27FC236}">
                <a16:creationId xmlns:a16="http://schemas.microsoft.com/office/drawing/2014/main" xmlns="" id="{9F3F427E-4768-BC45-8115-A8D75BC67D27}"/>
              </a:ext>
            </a:extLst>
          </p:cNvPr>
          <p:cNvSpPr txBox="1">
            <a:spLocks/>
          </p:cNvSpPr>
          <p:nvPr/>
        </p:nvSpPr>
        <p:spPr>
          <a:xfrm>
            <a:off x="557210" y="739256"/>
            <a:ext cx="2838583" cy="17627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3400" dirty="0">
                <a:solidFill>
                  <a:srgbClr val="FFFFFF"/>
                </a:solidFill>
                <a:latin typeface="Times New Roman" panose="02020603050405020304" pitchFamily="18" charset="0"/>
                <a:cs typeface="Times New Roman" panose="02020603050405020304" pitchFamily="18" charset="0"/>
              </a:rPr>
              <a:t>Hyperparameter Tuning</a:t>
            </a:r>
          </a:p>
        </p:txBody>
      </p:sp>
      <p:sp>
        <p:nvSpPr>
          <p:cNvPr id="18" name="Subtitle 2">
            <a:extLst>
              <a:ext uri="{FF2B5EF4-FFF2-40B4-BE49-F238E27FC236}">
                <a16:creationId xmlns:a16="http://schemas.microsoft.com/office/drawing/2014/main" xmlns="" id="{B7DAA9D9-66BC-2A56-ED85-6F87F05E212A}"/>
              </a:ext>
            </a:extLst>
          </p:cNvPr>
          <p:cNvSpPr txBox="1">
            <a:spLocks/>
          </p:cNvSpPr>
          <p:nvPr/>
        </p:nvSpPr>
        <p:spPr>
          <a:xfrm>
            <a:off x="4092557" y="119909"/>
            <a:ext cx="1919383" cy="4150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905256">
              <a:spcBef>
                <a:spcPts val="990"/>
              </a:spcBef>
            </a:pPr>
            <a:r>
              <a:rPr lang="en-US" sz="2000" b="1" dirty="0">
                <a:latin typeface="Times New Roman" panose="02020603050405020304" pitchFamily="18" charset="0"/>
                <a:cs typeface="Times New Roman" panose="02020603050405020304" pitchFamily="18" charset="0"/>
              </a:rPr>
              <a:t>Random Forest</a:t>
            </a:r>
            <a:endParaRPr lang="en-IN" sz="2000" b="1" dirty="0">
              <a:latin typeface="Times New Roman" panose="02020603050405020304" pitchFamily="18" charset="0"/>
              <a:cs typeface="Times New Roman" panose="02020603050405020304" pitchFamily="18" charset="0"/>
            </a:endParaRPr>
          </a:p>
        </p:txBody>
      </p:sp>
      <p:sp>
        <p:nvSpPr>
          <p:cNvPr id="28" name="Subtitle 2">
            <a:extLst>
              <a:ext uri="{FF2B5EF4-FFF2-40B4-BE49-F238E27FC236}">
                <a16:creationId xmlns:a16="http://schemas.microsoft.com/office/drawing/2014/main" xmlns="" id="{373FAA22-F3DD-36CE-CDBF-6D5FB2BF0C26}"/>
              </a:ext>
            </a:extLst>
          </p:cNvPr>
          <p:cNvSpPr txBox="1">
            <a:spLocks/>
          </p:cNvSpPr>
          <p:nvPr/>
        </p:nvSpPr>
        <p:spPr>
          <a:xfrm>
            <a:off x="3847049" y="3258420"/>
            <a:ext cx="3275959" cy="5485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905256">
              <a:spcBef>
                <a:spcPts val="990"/>
              </a:spcBef>
            </a:pPr>
            <a:r>
              <a:rPr lang="en-IN" sz="2000" b="1" dirty="0" err="1">
                <a:solidFill>
                  <a:srgbClr val="000000"/>
                </a:solidFill>
                <a:effectLst/>
                <a:latin typeface="Times New Roman" panose="02020603050405020304" pitchFamily="18" charset="0"/>
                <a:cs typeface="Times New Roman" panose="02020603050405020304" pitchFamily="18" charset="0"/>
              </a:rPr>
              <a:t>XGBClassifier</a:t>
            </a:r>
            <a:endParaRPr lang="en-IN" sz="2000" b="1" dirty="0">
              <a:solidFill>
                <a:srgbClr val="000000"/>
              </a:solidFill>
              <a:effectLst/>
              <a:latin typeface="Times New Roman" panose="02020603050405020304" pitchFamily="18" charset="0"/>
              <a:cs typeface="Times New Roman" panose="02020603050405020304" pitchFamily="18" charset="0"/>
            </a:endParaRPr>
          </a:p>
          <a:p>
            <a:pPr algn="just" defTabSz="905256">
              <a:spcBef>
                <a:spcPts val="990"/>
              </a:spcBef>
            </a:pPr>
            <a:endParaRPr lang="en-IN" sz="1800" dirty="0"/>
          </a:p>
        </p:txBody>
      </p:sp>
      <p:pic>
        <p:nvPicPr>
          <p:cNvPr id="30" name="Picture 29">
            <a:extLst>
              <a:ext uri="{FF2B5EF4-FFF2-40B4-BE49-F238E27FC236}">
                <a16:creationId xmlns:a16="http://schemas.microsoft.com/office/drawing/2014/main" xmlns="" id="{58D053CB-A4EC-DF5C-0E9F-DFE20FEEE307}"/>
              </a:ext>
            </a:extLst>
          </p:cNvPr>
          <p:cNvPicPr>
            <a:picLocks noChangeAspect="1"/>
          </p:cNvPicPr>
          <p:nvPr/>
        </p:nvPicPr>
        <p:blipFill>
          <a:blip r:embed="rId3"/>
          <a:stretch>
            <a:fillRect/>
          </a:stretch>
        </p:blipFill>
        <p:spPr>
          <a:xfrm>
            <a:off x="4092557" y="3817087"/>
            <a:ext cx="6623924" cy="2162175"/>
          </a:xfrm>
          <a:prstGeom prst="rect">
            <a:avLst/>
          </a:prstGeom>
        </p:spPr>
      </p:pic>
      <p:sp>
        <p:nvSpPr>
          <p:cNvPr id="2" name="Subtitle 2">
            <a:extLst>
              <a:ext uri="{FF2B5EF4-FFF2-40B4-BE49-F238E27FC236}">
                <a16:creationId xmlns:a16="http://schemas.microsoft.com/office/drawing/2014/main" xmlns="" id="{56955F3F-6168-3BB7-669C-FC55CF15960A}"/>
              </a:ext>
            </a:extLst>
          </p:cNvPr>
          <p:cNvSpPr txBox="1">
            <a:spLocks/>
          </p:cNvSpPr>
          <p:nvPr/>
        </p:nvSpPr>
        <p:spPr>
          <a:xfrm>
            <a:off x="3872250" y="6196766"/>
            <a:ext cx="6501516" cy="5485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905256">
              <a:spcBef>
                <a:spcPts val="990"/>
              </a:spcBef>
            </a:pPr>
            <a:r>
              <a:rPr lang="en-IN" sz="1500" b="1" dirty="0">
                <a:solidFill>
                  <a:srgbClr val="000000"/>
                </a:solidFill>
                <a:latin typeface="Times New Roman" panose="02020603050405020304" pitchFamily="18" charset="0"/>
                <a:cs typeface="Times New Roman" panose="02020603050405020304" pitchFamily="18" charset="0"/>
              </a:rPr>
              <a:t>There is no improvement in the hyperparameter tuning so we need finalise the without hyperparameter tuning</a:t>
            </a:r>
            <a:endParaRPr lang="en-IN" sz="1500" b="1" dirty="0">
              <a:solidFill>
                <a:srgbClr val="000000"/>
              </a:solidFill>
              <a:effectLst/>
              <a:latin typeface="Times New Roman" panose="02020603050405020304" pitchFamily="18" charset="0"/>
              <a:cs typeface="Times New Roman" panose="02020603050405020304" pitchFamily="18" charset="0"/>
            </a:endParaRPr>
          </a:p>
          <a:p>
            <a:pPr algn="just" defTabSz="905256">
              <a:spcBef>
                <a:spcPts val="990"/>
              </a:spcBef>
            </a:pPr>
            <a:endParaRPr lang="en-IN" sz="1800" dirty="0"/>
          </a:p>
        </p:txBody>
      </p:sp>
      <p:pic>
        <p:nvPicPr>
          <p:cNvPr id="7" name="Picture 6">
            <a:extLst>
              <a:ext uri="{FF2B5EF4-FFF2-40B4-BE49-F238E27FC236}">
                <a16:creationId xmlns:a16="http://schemas.microsoft.com/office/drawing/2014/main" xmlns="" id="{C6C0BF31-38F4-5303-FB02-B19299243BF3}"/>
              </a:ext>
            </a:extLst>
          </p:cNvPr>
          <p:cNvPicPr>
            <a:picLocks noChangeAspect="1"/>
          </p:cNvPicPr>
          <p:nvPr/>
        </p:nvPicPr>
        <p:blipFill>
          <a:blip r:embed="rId4"/>
          <a:stretch>
            <a:fillRect/>
          </a:stretch>
        </p:blipFill>
        <p:spPr>
          <a:xfrm>
            <a:off x="115376" y="4762066"/>
            <a:ext cx="3403283" cy="1143000"/>
          </a:xfrm>
          <a:prstGeom prst="rect">
            <a:avLst/>
          </a:prstGeom>
        </p:spPr>
      </p:pic>
    </p:spTree>
    <p:extLst>
      <p:ext uri="{BB962C8B-B14F-4D97-AF65-F5344CB8AC3E}">
        <p14:creationId xmlns:p14="http://schemas.microsoft.com/office/powerpoint/2010/main" val="355149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smtClean="0">
                <a:latin typeface="Times New Roman" panose="02020603050405020304" pitchFamily="18" charset="0"/>
                <a:cs typeface="Times New Roman" panose="02020603050405020304" pitchFamily="18" charset="0"/>
              </a:rPr>
              <a:t>Problem Statement</a:t>
            </a:r>
            <a:endParaRPr lang="en-IN" sz="3200"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pPr>
            <a:r>
              <a:rPr lang="en-IN" sz="1800" dirty="0">
                <a:latin typeface="Times New Roman" panose="02020603050405020304" pitchFamily="18" charset="0"/>
                <a:cs typeface="Times New Roman" panose="02020603050405020304" pitchFamily="18" charset="0"/>
              </a:rPr>
              <a:t>The problem statement is to model the probability of customer churn for a telecommunications company. The objective is to predict whether a customer is likely to leave or stay with the company based on customer features such as state, account length, type of plan, call duration, charges, and customer service calls. The goal is to develop a binary classification model that accurately predicts customer churn and identify factors that contribute to churn. The final output of the project is a deployed model using Flask or Stream lit that can be used to predict customer churn and help the company retain more customers.</a:t>
            </a:r>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275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09728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0">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0970057"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611976" y="1611974"/>
            <a:ext cx="6858000" cy="3634052"/>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611976" y="1622111"/>
            <a:ext cx="6857999" cy="3634055"/>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66032" y="3789978"/>
            <a:ext cx="2501979" cy="3634057"/>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451563" y="969718"/>
            <a:ext cx="3510321"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611983" y="1601835"/>
            <a:ext cx="6858003" cy="3634052"/>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xmlns="" id="{9F3F427E-4768-BC45-8115-A8D75BC67D27}"/>
              </a:ext>
            </a:extLst>
          </p:cNvPr>
          <p:cNvSpPr txBox="1">
            <a:spLocks/>
          </p:cNvSpPr>
          <p:nvPr/>
        </p:nvSpPr>
        <p:spPr>
          <a:xfrm>
            <a:off x="162878" y="1939406"/>
            <a:ext cx="3094673" cy="17627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b="1" dirty="0">
                <a:solidFill>
                  <a:schemeClr val="bg1"/>
                </a:solidFill>
                <a:latin typeface="Times New Roman" panose="02020603050405020304" pitchFamily="18" charset="0"/>
                <a:cs typeface="Times New Roman" panose="02020603050405020304" pitchFamily="18" charset="0"/>
              </a:rPr>
              <a:t>Feature scaling</a:t>
            </a:r>
            <a:endParaRPr lang="en-IN" sz="34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3A451829-3524-1F09-FAC5-73D264C112C2}"/>
              </a:ext>
            </a:extLst>
          </p:cNvPr>
          <p:cNvPicPr>
            <a:picLocks noChangeAspect="1"/>
          </p:cNvPicPr>
          <p:nvPr/>
        </p:nvPicPr>
        <p:blipFill>
          <a:blip r:embed="rId2"/>
          <a:stretch>
            <a:fillRect/>
          </a:stretch>
        </p:blipFill>
        <p:spPr>
          <a:xfrm>
            <a:off x="3718751" y="2573296"/>
            <a:ext cx="6981112" cy="3565441"/>
          </a:xfrm>
          <a:prstGeom prst="rect">
            <a:avLst/>
          </a:prstGeom>
        </p:spPr>
      </p:pic>
      <p:sp>
        <p:nvSpPr>
          <p:cNvPr id="4" name="Content Placeholder 2">
            <a:extLst>
              <a:ext uri="{FF2B5EF4-FFF2-40B4-BE49-F238E27FC236}">
                <a16:creationId xmlns:a16="http://schemas.microsoft.com/office/drawing/2014/main" xmlns="" id="{9E8EA8B8-F2E0-8B97-39B0-BDB659908008}"/>
              </a:ext>
            </a:extLst>
          </p:cNvPr>
          <p:cNvSpPr>
            <a:spLocks noGrp="1"/>
          </p:cNvSpPr>
          <p:nvPr>
            <p:ph idx="1"/>
          </p:nvPr>
        </p:nvSpPr>
        <p:spPr>
          <a:xfrm>
            <a:off x="3718751" y="847726"/>
            <a:ext cx="7254050" cy="1482725"/>
          </a:xfrm>
        </p:spPr>
        <p:txBody>
          <a:bodyPr>
            <a:normAutofit/>
          </a:bodyPr>
          <a:lstStyle/>
          <a:p>
            <a:r>
              <a:rPr lang="en-US" sz="1800" b="1" dirty="0">
                <a:latin typeface="Times New Roman" panose="02020603050405020304" pitchFamily="18" charset="0"/>
                <a:cs typeface="Times New Roman" panose="02020603050405020304" pitchFamily="18" charset="0"/>
              </a:rPr>
              <a:t>Feature scaling, we are using min-max scaler</a:t>
            </a:r>
          </a:p>
          <a:p>
            <a:r>
              <a:rPr lang="en-US" sz="1800" b="1" dirty="0">
                <a:latin typeface="Times New Roman" panose="02020603050405020304" pitchFamily="18" charset="0"/>
                <a:cs typeface="Times New Roman" panose="02020603050405020304" pitchFamily="18" charset="0"/>
              </a:rPr>
              <a:t>But there is a improvement in the SVC and Logistic regression and KNN but in this also </a:t>
            </a:r>
            <a:r>
              <a:rPr lang="en-US" sz="1800" b="1" dirty="0" err="1">
                <a:latin typeface="Times New Roman" panose="02020603050405020304" pitchFamily="18" charset="0"/>
                <a:cs typeface="Times New Roman" panose="02020603050405020304" pitchFamily="18" charset="0"/>
              </a:rPr>
              <a:t>XGBclassifier</a:t>
            </a:r>
            <a:r>
              <a:rPr lang="en-US" sz="1800" b="1" dirty="0">
                <a:latin typeface="Times New Roman" panose="02020603050405020304" pitchFamily="18" charset="0"/>
                <a:cs typeface="Times New Roman" panose="02020603050405020304" pitchFamily="18" charset="0"/>
              </a:rPr>
              <a:t> has more accuracy so we need to finalize the </a:t>
            </a:r>
            <a:r>
              <a:rPr lang="en-US" sz="1800" b="1" dirty="0" err="1">
                <a:latin typeface="Times New Roman" panose="02020603050405020304" pitchFamily="18" charset="0"/>
                <a:cs typeface="Times New Roman" panose="02020603050405020304" pitchFamily="18" charset="0"/>
              </a:rPr>
              <a:t>XGBclassifier</a:t>
            </a:r>
            <a:r>
              <a:rPr lang="en-US" sz="1800" b="1" dirty="0">
                <a:latin typeface="Times New Roman" panose="02020603050405020304" pitchFamily="18" charset="0"/>
                <a:cs typeface="Times New Roman" panose="02020603050405020304" pitchFamily="18" charset="0"/>
              </a:rPr>
              <a:t> model </a:t>
            </a:r>
          </a:p>
          <a:p>
            <a:endParaRPr lang="en-IN" dirty="0"/>
          </a:p>
        </p:txBody>
      </p:sp>
    </p:spTree>
    <p:extLst>
      <p:ext uri="{BB962C8B-B14F-4D97-AF65-F5344CB8AC3E}">
        <p14:creationId xmlns:p14="http://schemas.microsoft.com/office/powerpoint/2010/main" val="2803799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743200" y="2514600"/>
            <a:ext cx="59436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Model Deployment</a:t>
            </a:r>
            <a:endParaRPr lang="en-US" sz="4400" b="1" dirty="0">
              <a:solidFill>
                <a:schemeClr val="tx1">
                  <a:lumMod val="95000"/>
                  <a:lumOff val="5000"/>
                </a:schemeClr>
              </a:solidFill>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175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828" y="307649"/>
            <a:ext cx="7682378" cy="991312"/>
          </a:xfrm>
        </p:spPr>
        <p:txBody>
          <a:bodyPr/>
          <a:lstStyle/>
          <a:p>
            <a:r>
              <a:rPr lang="en-IN" b="1" u="sng" dirty="0"/>
              <a:t>D</a:t>
            </a:r>
            <a:r>
              <a:rPr lang="en-IN" b="1" u="sng" dirty="0" smtClean="0"/>
              <a:t>eployment Of ML</a:t>
            </a:r>
            <a:endParaRPr lang="en-IN" b="1" u="sng" dirty="0"/>
          </a:p>
        </p:txBody>
      </p:sp>
      <p:sp>
        <p:nvSpPr>
          <p:cNvPr id="3" name="Subtitle 2"/>
          <p:cNvSpPr>
            <a:spLocks noGrp="1"/>
          </p:cNvSpPr>
          <p:nvPr>
            <p:ph type="subTitle" idx="1"/>
          </p:nvPr>
        </p:nvSpPr>
        <p:spPr>
          <a:xfrm>
            <a:off x="595260" y="1447800"/>
            <a:ext cx="4813556" cy="5007836"/>
          </a:xfrm>
        </p:spPr>
        <p:txBody>
          <a:bodyPr>
            <a:normAutofit/>
          </a:bodyPr>
          <a:lstStyle/>
          <a:p>
            <a:pPr algn="l">
              <a:lnSpc>
                <a:spcPct val="150000"/>
              </a:lnSpc>
            </a:pPr>
            <a:r>
              <a:rPr lang="en-IN" sz="2800" b="1" cap="none" dirty="0" smtClean="0">
                <a:solidFill>
                  <a:schemeClr val="tx1"/>
                </a:solidFill>
              </a:rPr>
              <a:t>1. Create pickle file</a:t>
            </a:r>
          </a:p>
          <a:p>
            <a:pPr algn="l">
              <a:lnSpc>
                <a:spcPct val="150000"/>
              </a:lnSpc>
            </a:pPr>
            <a:r>
              <a:rPr lang="en-IN" sz="2800" b="1" cap="none" dirty="0" smtClean="0">
                <a:solidFill>
                  <a:schemeClr val="tx1"/>
                </a:solidFill>
              </a:rPr>
              <a:t>2. Create Environment</a:t>
            </a:r>
          </a:p>
          <a:p>
            <a:pPr algn="l">
              <a:lnSpc>
                <a:spcPct val="150000"/>
              </a:lnSpc>
            </a:pPr>
            <a:r>
              <a:rPr lang="en-IN" sz="2800" b="1" cap="none" dirty="0" smtClean="0">
                <a:solidFill>
                  <a:schemeClr val="tx1"/>
                </a:solidFill>
              </a:rPr>
              <a:t>3. Install required libraries</a:t>
            </a:r>
          </a:p>
          <a:p>
            <a:pPr algn="l">
              <a:lnSpc>
                <a:spcPct val="150000"/>
              </a:lnSpc>
            </a:pPr>
            <a:r>
              <a:rPr lang="en-IN" sz="2800" b="1" cap="none" dirty="0" smtClean="0">
                <a:solidFill>
                  <a:schemeClr val="tx1"/>
                </a:solidFill>
              </a:rPr>
              <a:t>4. develop app by using spider</a:t>
            </a:r>
          </a:p>
          <a:p>
            <a:pPr algn="l">
              <a:lnSpc>
                <a:spcPct val="150000"/>
              </a:lnSpc>
            </a:pPr>
            <a:r>
              <a:rPr lang="en-IN" sz="2800" b="1" cap="none" dirty="0" smtClean="0">
                <a:solidFill>
                  <a:schemeClr val="tx1"/>
                </a:solidFill>
              </a:rPr>
              <a:t>5. Using local host run in </a:t>
            </a:r>
            <a:r>
              <a:rPr lang="en-IN" sz="2800" b="1" cap="none" dirty="0" err="1" smtClean="0">
                <a:solidFill>
                  <a:schemeClr val="tx1"/>
                </a:solidFill>
              </a:rPr>
              <a:t>streamlit</a:t>
            </a:r>
            <a:endParaRPr lang="en-IN" sz="2800" b="1" cap="none" dirty="0" smtClean="0">
              <a:solidFill>
                <a:schemeClr val="tx1"/>
              </a:solidFill>
            </a:endParaRPr>
          </a:p>
          <a:p>
            <a:pPr marL="457200" indent="-457200">
              <a:lnSpc>
                <a:spcPct val="150000"/>
              </a:lnSpc>
              <a:buFont typeface="+mj-lt"/>
              <a:buAutoNum type="arabicPeriod"/>
            </a:pPr>
            <a:endParaRPr lang="en-IN" sz="2800" cap="none" dirty="0" smtClean="0"/>
          </a:p>
          <a:p>
            <a:pPr marL="457200" indent="-457200">
              <a:lnSpc>
                <a:spcPct val="150000"/>
              </a:lnSpc>
              <a:buFont typeface="+mj-lt"/>
              <a:buAutoNum type="arabicPeriod"/>
            </a:pPr>
            <a:endParaRPr lang="en-IN" sz="2800" cap="none"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9605" t="10727" r="10007" b="6718"/>
          <a:stretch/>
        </p:blipFill>
        <p:spPr>
          <a:xfrm>
            <a:off x="5376159" y="1219201"/>
            <a:ext cx="4923129" cy="5105400"/>
          </a:xfrm>
          <a:prstGeom prst="rect">
            <a:avLst/>
          </a:prstGeom>
        </p:spPr>
      </p:pic>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007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791" t="8264" r="13919" b="42878"/>
          <a:stretch/>
        </p:blipFill>
        <p:spPr>
          <a:xfrm>
            <a:off x="1635037" y="990600"/>
            <a:ext cx="7567954" cy="3110667"/>
          </a:xfrm>
          <a:prstGeom prst="rect">
            <a:avLst/>
          </a:prstGeom>
          <a:ln>
            <a:solidFill>
              <a:schemeClr val="tx1">
                <a:alpha val="99000"/>
              </a:schemeClr>
            </a:solidFill>
          </a:ln>
        </p:spPr>
      </p:pic>
      <p:sp>
        <p:nvSpPr>
          <p:cNvPr id="4" name="TextBox 3"/>
          <p:cNvSpPr txBox="1"/>
          <p:nvPr/>
        </p:nvSpPr>
        <p:spPr>
          <a:xfrm>
            <a:off x="1635037" y="4663951"/>
            <a:ext cx="7529701"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After model evaluation we got </a:t>
            </a:r>
            <a:r>
              <a:rPr lang="en-IN" dirty="0" err="1" smtClean="0"/>
              <a:t>xgboost</a:t>
            </a:r>
            <a:r>
              <a:rPr lang="en-IN" dirty="0" smtClean="0"/>
              <a:t> </a:t>
            </a:r>
            <a:r>
              <a:rPr lang="en-IN" dirty="0" err="1" smtClean="0"/>
              <a:t>classifer</a:t>
            </a:r>
            <a:r>
              <a:rPr lang="en-IN" dirty="0" smtClean="0"/>
              <a:t> have more accuracy(97.6%) than others so we have selected that model for deployment</a:t>
            </a:r>
          </a:p>
          <a:p>
            <a:pPr marL="285750" indent="-285750">
              <a:buFont typeface="Arial" panose="020B0604020202020204" pitchFamily="34" charset="0"/>
              <a:buChar char="•"/>
            </a:pPr>
            <a:r>
              <a:rPr lang="en-IN" dirty="0" smtClean="0"/>
              <a:t>First we have to import pickle and  create pickle file with respect to model </a:t>
            </a:r>
            <a:endParaRPr lang="en-IN" dirty="0"/>
          </a:p>
        </p:txBody>
      </p:sp>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43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881" t="11630" r="35515" b="28708"/>
          <a:stretch/>
        </p:blipFill>
        <p:spPr>
          <a:xfrm>
            <a:off x="2133600" y="597932"/>
            <a:ext cx="6872290" cy="5985518"/>
          </a:xfrm>
          <a:prstGeom prst="rect">
            <a:avLst/>
          </a:prstGeom>
        </p:spPr>
      </p:pic>
      <p:sp>
        <p:nvSpPr>
          <p:cNvPr id="3" name="TextBox 2"/>
          <p:cNvSpPr txBox="1"/>
          <p:nvPr/>
        </p:nvSpPr>
        <p:spPr>
          <a:xfrm>
            <a:off x="280959" y="228600"/>
            <a:ext cx="3671070" cy="369332"/>
          </a:xfrm>
          <a:prstGeom prst="rect">
            <a:avLst/>
          </a:prstGeom>
          <a:noFill/>
        </p:spPr>
        <p:txBody>
          <a:bodyPr wrap="none" rtlCol="0">
            <a:spAutoFit/>
          </a:bodyPr>
          <a:lstStyle/>
          <a:p>
            <a:pPr marL="285750" indent="-285750">
              <a:buFont typeface="Arial" panose="020B0604020202020204" pitchFamily="34" charset="0"/>
              <a:buChar char="•"/>
            </a:pPr>
            <a:r>
              <a:rPr lang="en-IN" dirty="0" smtClean="0"/>
              <a:t>From prompt create environment </a:t>
            </a:r>
            <a:endParaRPr lang="en-IN"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750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842" t="11598" r="35438" b="28690"/>
          <a:stretch/>
        </p:blipFill>
        <p:spPr>
          <a:xfrm>
            <a:off x="1066800" y="324740"/>
            <a:ext cx="8686800" cy="4856860"/>
          </a:xfrm>
          <a:prstGeom prst="rect">
            <a:avLst/>
          </a:prstGeom>
        </p:spPr>
      </p:pic>
      <p:sp>
        <p:nvSpPr>
          <p:cNvPr id="3" name="TextBox 2"/>
          <p:cNvSpPr txBox="1"/>
          <p:nvPr/>
        </p:nvSpPr>
        <p:spPr>
          <a:xfrm>
            <a:off x="1307507" y="5486400"/>
            <a:ext cx="8344968"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After successfully creating environment activate this environment</a:t>
            </a:r>
          </a:p>
          <a:p>
            <a:pPr marL="285750" indent="-285750">
              <a:lnSpc>
                <a:spcPct val="200000"/>
              </a:lnSpc>
              <a:buFont typeface="Arial" panose="020B0604020202020204" pitchFamily="34" charset="0"/>
              <a:buChar char="•"/>
            </a:pPr>
            <a:r>
              <a:rPr lang="en-IN" dirty="0" smtClean="0"/>
              <a:t>Next step is installing libraries which we needed for model deployment</a:t>
            </a:r>
            <a:endParaRPr lang="en-IN"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438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075" r="50257" b="6706"/>
          <a:stretch/>
        </p:blipFill>
        <p:spPr>
          <a:xfrm>
            <a:off x="346106" y="111096"/>
            <a:ext cx="4911694" cy="4994304"/>
          </a:xfrm>
          <a:prstGeom prst="rect">
            <a:avLst/>
          </a:prstGeom>
        </p:spPr>
      </p:pic>
      <p:sp>
        <p:nvSpPr>
          <p:cNvPr id="3" name="TextBox 2"/>
          <p:cNvSpPr txBox="1"/>
          <p:nvPr/>
        </p:nvSpPr>
        <p:spPr>
          <a:xfrm>
            <a:off x="457200" y="5334000"/>
            <a:ext cx="9982200"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smtClean="0"/>
              <a:t>In spider we can develop app.py by imputing  programme</a:t>
            </a:r>
          </a:p>
          <a:p>
            <a:pPr marL="285750" indent="-285750">
              <a:lnSpc>
                <a:spcPct val="150000"/>
              </a:lnSpc>
              <a:buFont typeface="Arial" panose="020B0604020202020204" pitchFamily="34" charset="0"/>
              <a:buChar char="•"/>
            </a:pPr>
            <a:r>
              <a:rPr lang="en-IN" dirty="0" smtClean="0"/>
              <a:t>Here we develop an app according to our model features and condition putting textbox , </a:t>
            </a:r>
            <a:r>
              <a:rPr lang="en-IN" dirty="0" err="1" smtClean="0"/>
              <a:t>selectbox</a:t>
            </a:r>
            <a:r>
              <a:rPr lang="en-IN" dirty="0" smtClean="0"/>
              <a:t> </a:t>
            </a:r>
          </a:p>
          <a:p>
            <a:pPr marL="285750" indent="-285750">
              <a:lnSpc>
                <a:spcPct val="150000"/>
              </a:lnSpc>
              <a:buFont typeface="Arial" panose="020B0604020202020204" pitchFamily="34" charset="0"/>
              <a:buChar char="•"/>
            </a:pPr>
            <a:r>
              <a:rPr lang="en-IN" dirty="0" smtClean="0"/>
              <a:t>By this we get output such as “customers has been churn or customers has not churn”</a:t>
            </a:r>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53" r="50467" b="7411"/>
          <a:stretch/>
        </p:blipFill>
        <p:spPr>
          <a:xfrm>
            <a:off x="5638800" y="109671"/>
            <a:ext cx="5029199" cy="4984772"/>
          </a:xfrm>
          <a:prstGeom prst="rect">
            <a:avLst/>
          </a:prstGeom>
        </p:spPr>
      </p:pic>
    </p:spTree>
    <p:extLst>
      <p:ext uri="{BB962C8B-B14F-4D97-AF65-F5344CB8AC3E}">
        <p14:creationId xmlns:p14="http://schemas.microsoft.com/office/powerpoint/2010/main" val="3846014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052" t="12083" r="35599" b="28708"/>
          <a:stretch/>
        </p:blipFill>
        <p:spPr>
          <a:xfrm>
            <a:off x="1600200" y="429645"/>
            <a:ext cx="7883496" cy="5086963"/>
          </a:xfrm>
          <a:prstGeom prst="rect">
            <a:avLst/>
          </a:prstGeom>
        </p:spPr>
      </p:pic>
      <p:sp>
        <p:nvSpPr>
          <p:cNvPr id="3" name="TextBox 2"/>
          <p:cNvSpPr txBox="1"/>
          <p:nvPr/>
        </p:nvSpPr>
        <p:spPr>
          <a:xfrm>
            <a:off x="1752600" y="5845324"/>
            <a:ext cx="6999005" cy="369332"/>
          </a:xfrm>
          <a:prstGeom prst="rect">
            <a:avLst/>
          </a:prstGeom>
          <a:noFill/>
        </p:spPr>
        <p:txBody>
          <a:bodyPr wrap="square" rtlCol="0">
            <a:spAutoFit/>
          </a:bodyPr>
          <a:lstStyle/>
          <a:p>
            <a:pPr marL="285750" indent="-285750">
              <a:buFont typeface="Arial" panose="020B0604020202020204" pitchFamily="34" charset="0"/>
              <a:buChar char="•"/>
            </a:pPr>
            <a:r>
              <a:rPr lang="en-IN" dirty="0" smtClean="0"/>
              <a:t>Then we have give path of app.py file for running into </a:t>
            </a:r>
            <a:r>
              <a:rPr lang="en-IN" dirty="0" err="1" smtClean="0"/>
              <a:t>streamlit</a:t>
            </a:r>
            <a:endParaRPr lang="en-IN"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860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 r="-425" b="10"/>
          <a:stretch/>
        </p:blipFill>
        <p:spPr>
          <a:xfrm>
            <a:off x="457200" y="335594"/>
            <a:ext cx="4730098" cy="4922206"/>
          </a:xfrm>
          <a:prstGeom prst="rect">
            <a:avLst/>
          </a:prstGeom>
          <a:ln>
            <a:solidFill>
              <a:schemeClr val="tx1">
                <a:alpha val="99000"/>
              </a:schemeClr>
            </a:solidFill>
          </a:ln>
        </p:spPr>
      </p:pic>
      <p:sp>
        <p:nvSpPr>
          <p:cNvPr id="3" name="TextBox 2"/>
          <p:cNvSpPr txBox="1"/>
          <p:nvPr/>
        </p:nvSpPr>
        <p:spPr>
          <a:xfrm>
            <a:off x="1722833" y="5486400"/>
            <a:ext cx="7226337" cy="12003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dirty="0" smtClean="0"/>
              <a:t>This is our </a:t>
            </a:r>
            <a:r>
              <a:rPr lang="en-IN" dirty="0" err="1" smtClean="0"/>
              <a:t>streamlit</a:t>
            </a:r>
            <a:r>
              <a:rPr lang="en-IN" dirty="0" smtClean="0"/>
              <a:t> page here we have added </a:t>
            </a:r>
            <a:r>
              <a:rPr lang="en-IN" dirty="0"/>
              <a:t>some </a:t>
            </a:r>
            <a:r>
              <a:rPr lang="en-IN" dirty="0" smtClean="0"/>
              <a:t>visualizes form web</a:t>
            </a:r>
          </a:p>
          <a:p>
            <a:pPr marL="285750" indent="-285750">
              <a:lnSpc>
                <a:spcPct val="150000"/>
              </a:lnSpc>
              <a:buFont typeface="Arial" panose="020B0604020202020204" pitchFamily="34" charset="0"/>
              <a:buChar char="•"/>
            </a:pPr>
            <a:r>
              <a:rPr lang="en-IN" dirty="0" smtClean="0"/>
              <a:t>Adding information we get output</a:t>
            </a:r>
          </a:p>
          <a:p>
            <a:pPr marL="285750" indent="-285750">
              <a:buFont typeface="Arial" panose="020B0604020202020204" pitchFamily="34" charset="0"/>
              <a:buChar char="•"/>
            </a:pP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44925"/>
            <a:ext cx="4691642" cy="4922205"/>
          </a:xfrm>
          <a:prstGeom prst="rect">
            <a:avLst/>
          </a:prstGeom>
          <a:ln>
            <a:solidFill>
              <a:schemeClr val="tx1">
                <a:alpha val="99000"/>
              </a:schemeClr>
            </a:solidFill>
          </a:ln>
        </p:spPr>
      </p:pic>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85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335" y="457200"/>
            <a:ext cx="8643929" cy="5402455"/>
          </a:xfrm>
          <a:prstGeom prst="rect">
            <a:avLst/>
          </a:prstGeom>
          <a:ln>
            <a:solidFill>
              <a:schemeClr val="tx1">
                <a:alpha val="99000"/>
              </a:schemeClr>
            </a:solidFill>
          </a:ln>
        </p:spPr>
      </p:pic>
      <p:sp>
        <p:nvSpPr>
          <p:cNvPr id="3" name="TextBox 2"/>
          <p:cNvSpPr txBox="1"/>
          <p:nvPr/>
        </p:nvSpPr>
        <p:spPr>
          <a:xfrm>
            <a:off x="304800" y="6019800"/>
            <a:ext cx="10287000" cy="40011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Also we can find out </a:t>
            </a:r>
            <a:r>
              <a:rPr lang="en-IN" sz="2000" dirty="0" err="1" smtClean="0"/>
              <a:t>bigdata</a:t>
            </a:r>
            <a:r>
              <a:rPr lang="en-IN" dirty="0" smtClean="0"/>
              <a:t> </a:t>
            </a:r>
            <a:r>
              <a:rPr lang="en-IN" dirty="0" err="1" smtClean="0"/>
              <a:t>ouput</a:t>
            </a:r>
            <a:r>
              <a:rPr lang="en-IN" dirty="0" smtClean="0"/>
              <a:t> by putting .</a:t>
            </a:r>
            <a:r>
              <a:rPr lang="en-IN" dirty="0" err="1" smtClean="0"/>
              <a:t>csv</a:t>
            </a:r>
            <a:r>
              <a:rPr lang="en-IN" dirty="0" smtClean="0"/>
              <a:t> file by changing online to batch and uploading .</a:t>
            </a:r>
            <a:r>
              <a:rPr lang="en-IN" dirty="0" err="1" smtClean="0"/>
              <a:t>csv</a:t>
            </a:r>
            <a:r>
              <a:rPr lang="en-IN" dirty="0" smtClean="0"/>
              <a:t> file  </a:t>
            </a:r>
            <a:endParaRPr lang="en-IN" dirty="0"/>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71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2286000" y="2519265"/>
            <a:ext cx="6781800" cy="1371600"/>
          </a:xfrm>
          <a:prstGeom prst="horizontalScroll">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Exploratory Data Analysis</a:t>
            </a:r>
            <a:endParaRPr lang="en-US" sz="4400" b="1" dirty="0">
              <a:solidFill>
                <a:schemeClr val="tx1">
                  <a:lumMod val="95000"/>
                  <a:lumOff val="5000"/>
                </a:schemeClr>
              </a:solidFill>
            </a:endParaRPr>
          </a:p>
        </p:txBody>
      </p:sp>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79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2362200"/>
            <a:ext cx="5943600" cy="1446550"/>
          </a:xfrm>
          <a:prstGeom prst="rect">
            <a:avLst/>
          </a:prstGeom>
          <a:noFill/>
        </p:spPr>
        <p:txBody>
          <a:bodyPr wrap="square" rtlCol="0">
            <a:spAutoFit/>
          </a:bodyPr>
          <a:lstStyle/>
          <a:p>
            <a:r>
              <a:rPr lang="en-IN" sz="8800" b="1" u="sng" dirty="0" smtClean="0"/>
              <a:t>Thank you !</a:t>
            </a:r>
            <a:endParaRPr lang="en-IN" sz="8800" b="1" u="sng" dirty="0"/>
          </a:p>
        </p:txBody>
      </p:sp>
    </p:spTree>
    <p:extLst>
      <p:ext uri="{BB962C8B-B14F-4D97-AF65-F5344CB8AC3E}">
        <p14:creationId xmlns:p14="http://schemas.microsoft.com/office/powerpoint/2010/main" val="130109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2499360" cy="868362"/>
          </a:xfrm>
        </p:spPr>
        <p:txBody>
          <a:bodyPr/>
          <a:lstStyle/>
          <a:p>
            <a:pPr algn="l"/>
            <a:r>
              <a:rPr lang="en-US" sz="3200" b="1" u="sng" dirty="0" smtClean="0">
                <a:latin typeface="Times New Roman" pitchFamily="18" charset="0"/>
                <a:cs typeface="Times New Roman" pitchFamily="18" charset="0"/>
              </a:rPr>
              <a:t>EDA</a:t>
            </a:r>
            <a:endParaRPr lang="en-IN" sz="3200" b="1" u="sng" dirty="0">
              <a:latin typeface="Times New Roman" pitchFamily="18" charset="0"/>
              <a:cs typeface="Times New Roman" pitchFamily="18" charset="0"/>
            </a:endParaRPr>
          </a:p>
        </p:txBody>
      </p:sp>
      <p:sp>
        <p:nvSpPr>
          <p:cNvPr id="3" name="Content Placeholder 2"/>
          <p:cNvSpPr>
            <a:spLocks noGrp="1"/>
          </p:cNvSpPr>
          <p:nvPr>
            <p:ph idx="1"/>
          </p:nvPr>
        </p:nvSpPr>
        <p:spPr>
          <a:xfrm>
            <a:off x="228600" y="1600200"/>
            <a:ext cx="5394960" cy="4525963"/>
          </a:xfrm>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Exploratory Data Analysis (EDA) is an important step in understanding and gaining insights from churn data. Churn refers to the rate at which customers stop doing business with a company, and analyzing churn data can help companies identify the factors that contribute to customer attrition and take steps to reduce it</a:t>
            </a:r>
            <a:r>
              <a:rPr lang="en-US" sz="1800" dirty="0" smtClean="0">
                <a:latin typeface="Times New Roman" panose="02020603050405020304" pitchFamily="18" charset="0"/>
                <a:cs typeface="Times New Roman" panose="02020603050405020304" pitchFamily="18" charset="0"/>
              </a:rPr>
              <a:t>.</a:t>
            </a:r>
          </a:p>
          <a:p>
            <a:pPr>
              <a:lnSpc>
                <a:spcPct val="150000"/>
              </a:lnSpc>
            </a:pPr>
            <a:r>
              <a:rPr lang="en-US" sz="1800" dirty="0" smtClean="0">
                <a:latin typeface="Times New Roman" panose="02020603050405020304" pitchFamily="18" charset="0"/>
                <a:cs typeface="Times New Roman" panose="02020603050405020304" pitchFamily="18" charset="0"/>
              </a:rPr>
              <a:t>The aim of EDA is finding missing values and outliers in dataset and remove them.</a:t>
            </a:r>
          </a:p>
          <a:p>
            <a:pPr marL="0" indent="0">
              <a:lnSpc>
                <a:spcPct val="150000"/>
              </a:lnSpc>
              <a:buNone/>
            </a:pPr>
            <a:endParaRPr lang="en-US" sz="1800" dirty="0" smtClean="0">
              <a:latin typeface="Times New Roman" panose="02020603050405020304" pitchFamily="18" charset="0"/>
              <a:cs typeface="Times New Roman" panose="02020603050405020304" pitchFamily="18" charset="0"/>
            </a:endParaRPr>
          </a:p>
          <a:p>
            <a:pPr>
              <a:lnSpc>
                <a:spcPct val="150000"/>
              </a:lnSpc>
            </a:pPr>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562600" y="446619"/>
            <a:ext cx="5024846" cy="6136908"/>
          </a:xfrm>
          <a:prstGeom prst="rect">
            <a:avLst/>
          </a:prstGeom>
          <a:ln>
            <a:solidFill>
              <a:schemeClr val="tx1">
                <a:alpha val="99000"/>
              </a:schemeClr>
            </a:solidFill>
          </a:ln>
        </p:spPr>
      </p:pic>
      <p:sp>
        <p:nvSpPr>
          <p:cNvPr id="5" name="Rectangle 4"/>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711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610141"/>
            <a:ext cx="4741817" cy="2967198"/>
          </a:xfrm>
          <a:prstGeom prst="rect">
            <a:avLst/>
          </a:prstGeom>
          <a:ln>
            <a:solidFill>
              <a:schemeClr val="tx1">
                <a:alpha val="99000"/>
              </a:schemeClr>
            </a:solidFill>
          </a:ln>
        </p:spPr>
      </p:pic>
      <p:pic>
        <p:nvPicPr>
          <p:cNvPr id="3" name="Picture 2"/>
          <p:cNvPicPr>
            <a:picLocks noChangeAspect="1"/>
          </p:cNvPicPr>
          <p:nvPr/>
        </p:nvPicPr>
        <p:blipFill>
          <a:blip r:embed="rId3"/>
          <a:stretch>
            <a:fillRect/>
          </a:stretch>
        </p:blipFill>
        <p:spPr>
          <a:xfrm>
            <a:off x="6553200" y="609600"/>
            <a:ext cx="2664823" cy="5935478"/>
          </a:xfrm>
          <a:prstGeom prst="rect">
            <a:avLst/>
          </a:prstGeom>
          <a:ln>
            <a:solidFill>
              <a:schemeClr val="tx1">
                <a:alpha val="99000"/>
              </a:schemeClr>
            </a:solidFill>
          </a:ln>
        </p:spPr>
      </p:pic>
      <p:sp>
        <p:nvSpPr>
          <p:cNvPr id="4" name="Rectangle 3"/>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55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381000"/>
            <a:ext cx="3553962" cy="2304392"/>
          </a:xfrm>
          <a:prstGeom prst="rect">
            <a:avLst/>
          </a:prstGeom>
          <a:ln>
            <a:solidFill>
              <a:schemeClr val="tx1">
                <a:alpha val="99000"/>
              </a:schemeClr>
            </a:solidFill>
          </a:ln>
        </p:spPr>
      </p:pic>
      <p:sp>
        <p:nvSpPr>
          <p:cNvPr id="2" name="Title 1"/>
          <p:cNvSpPr>
            <a:spLocks noGrp="1"/>
          </p:cNvSpPr>
          <p:nvPr>
            <p:ph type="title"/>
          </p:nvPr>
        </p:nvSpPr>
        <p:spPr>
          <a:xfrm>
            <a:off x="532966" y="365760"/>
            <a:ext cx="3545711" cy="2411310"/>
          </a:xfrm>
        </p:spPr>
        <p:txBody>
          <a:bodyPr>
            <a:normAutofit/>
          </a:bodyPr>
          <a:lstStyle/>
          <a:p>
            <a:r>
              <a:rPr lang="en-US" dirty="0"/>
              <a:t/>
            </a:r>
            <a:br>
              <a:rPr lang="en-US"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endParaRPr lang="en-IN" dirty="0"/>
          </a:p>
        </p:txBody>
      </p:sp>
      <p:sp>
        <p:nvSpPr>
          <p:cNvPr id="3" name="Content Placeholder 2"/>
          <p:cNvSpPr>
            <a:spLocks noGrp="1"/>
          </p:cNvSpPr>
          <p:nvPr>
            <p:ph idx="1"/>
          </p:nvPr>
        </p:nvSpPr>
        <p:spPr>
          <a:xfrm>
            <a:off x="5410200" y="381269"/>
            <a:ext cx="4997324" cy="6186818"/>
          </a:xfrm>
        </p:spPr>
        <p:txBody>
          <a:bodyPr>
            <a:normAutofit fontScale="77500" lnSpcReduction="20000"/>
          </a:bodyPr>
          <a:lstStyle/>
          <a:p>
            <a:r>
              <a:rPr lang="en-US" dirty="0" err="1" smtClean="0"/>
              <a:t>Account.length</a:t>
            </a:r>
            <a:endParaRPr lang="en-US" dirty="0" smtClean="0"/>
          </a:p>
          <a:p>
            <a:r>
              <a:rPr lang="en-US" dirty="0" err="1" smtClean="0"/>
              <a:t>Voice.messages</a:t>
            </a:r>
            <a:endParaRPr lang="en-US" dirty="0" smtClean="0"/>
          </a:p>
          <a:p>
            <a:r>
              <a:rPr lang="en-US" dirty="0" err="1" smtClean="0"/>
              <a:t>Intl.mins</a:t>
            </a:r>
            <a:endParaRPr lang="en-US" dirty="0" smtClean="0"/>
          </a:p>
          <a:p>
            <a:r>
              <a:rPr lang="en-US" dirty="0" err="1" smtClean="0"/>
              <a:t>Intl.calls</a:t>
            </a:r>
            <a:endParaRPr lang="en-US" dirty="0" smtClean="0"/>
          </a:p>
          <a:p>
            <a:r>
              <a:rPr lang="en-US" dirty="0" err="1" smtClean="0"/>
              <a:t>Intl.charge</a:t>
            </a:r>
            <a:endParaRPr lang="en-US" dirty="0" smtClean="0"/>
          </a:p>
          <a:p>
            <a:r>
              <a:rPr lang="en-US" dirty="0" err="1" smtClean="0"/>
              <a:t>Day.mins</a:t>
            </a:r>
            <a:endParaRPr lang="en-US" dirty="0" smtClean="0"/>
          </a:p>
          <a:p>
            <a:r>
              <a:rPr lang="en-US" dirty="0" err="1" smtClean="0"/>
              <a:t>Day.calls</a:t>
            </a:r>
            <a:endParaRPr lang="en-US" dirty="0" smtClean="0"/>
          </a:p>
          <a:p>
            <a:r>
              <a:rPr lang="en-US" dirty="0" err="1" smtClean="0"/>
              <a:t>Day.charge</a:t>
            </a:r>
            <a:endParaRPr lang="en-US" dirty="0" smtClean="0"/>
          </a:p>
          <a:p>
            <a:r>
              <a:rPr lang="en-US" dirty="0" err="1" smtClean="0"/>
              <a:t>Eve.mins</a:t>
            </a:r>
            <a:endParaRPr lang="en-US" dirty="0" smtClean="0"/>
          </a:p>
          <a:p>
            <a:r>
              <a:rPr lang="en-US" dirty="0" err="1" smtClean="0"/>
              <a:t>Eve.calls</a:t>
            </a:r>
            <a:endParaRPr lang="en-US" dirty="0" smtClean="0"/>
          </a:p>
          <a:p>
            <a:r>
              <a:rPr lang="en-US" dirty="0" err="1" smtClean="0"/>
              <a:t>Eve.charge</a:t>
            </a:r>
            <a:endParaRPr lang="en-US" dirty="0" smtClean="0"/>
          </a:p>
          <a:p>
            <a:r>
              <a:rPr lang="en-US" dirty="0" err="1" smtClean="0"/>
              <a:t>Night.mins</a:t>
            </a:r>
            <a:endParaRPr lang="en-US" dirty="0" smtClean="0"/>
          </a:p>
          <a:p>
            <a:r>
              <a:rPr lang="en-US" dirty="0" err="1" smtClean="0"/>
              <a:t>Night.calls</a:t>
            </a:r>
            <a:endParaRPr lang="en-US" dirty="0" smtClean="0"/>
          </a:p>
          <a:p>
            <a:r>
              <a:rPr lang="en-US" dirty="0" err="1" smtClean="0"/>
              <a:t>Night.charge</a:t>
            </a:r>
            <a:endParaRPr lang="en-US" dirty="0" smtClean="0"/>
          </a:p>
          <a:p>
            <a:r>
              <a:rPr lang="en-US" dirty="0" err="1" smtClean="0"/>
              <a:t>Customers.calls</a:t>
            </a:r>
            <a:endParaRPr lang="en-US" dirty="0" smtClean="0"/>
          </a:p>
          <a:p>
            <a:r>
              <a:rPr lang="en-US" dirty="0" smtClean="0"/>
              <a:t>These columns having outliers</a:t>
            </a:r>
          </a:p>
          <a:p>
            <a:endParaRPr lang="en-US" dirty="0" smtClean="0"/>
          </a:p>
        </p:txBody>
      </p:sp>
      <p:pic>
        <p:nvPicPr>
          <p:cNvPr id="6" name="Picture 5"/>
          <p:cNvPicPr>
            <a:picLocks noChangeAspect="1"/>
          </p:cNvPicPr>
          <p:nvPr/>
        </p:nvPicPr>
        <p:blipFill>
          <a:blip r:embed="rId3"/>
          <a:stretch>
            <a:fillRect/>
          </a:stretch>
        </p:blipFill>
        <p:spPr>
          <a:xfrm>
            <a:off x="838199" y="3200400"/>
            <a:ext cx="3687577" cy="3020840"/>
          </a:xfrm>
          <a:prstGeom prst="rect">
            <a:avLst/>
          </a:prstGeom>
          <a:ln>
            <a:solidFill>
              <a:schemeClr val="tx1">
                <a:alpha val="99000"/>
              </a:schemeClr>
            </a:solidFill>
          </a:ln>
        </p:spPr>
      </p:pic>
      <p:sp>
        <p:nvSpPr>
          <p:cNvPr id="7" name="Rectangle 6"/>
          <p:cNvSpPr/>
          <p:nvPr/>
        </p:nvSpPr>
        <p:spPr>
          <a:xfrm>
            <a:off x="228600" y="152400"/>
            <a:ext cx="10515600" cy="6553200"/>
          </a:xfrm>
          <a:prstGeom prst="rect">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949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TotalTime>
  <Words>1616</Words>
  <Application>Microsoft Office PowerPoint</Application>
  <PresentationFormat>Custom</PresentationFormat>
  <Paragraphs>201</Paragraphs>
  <Slides>60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-apple-system</vt:lpstr>
      <vt:lpstr>arial</vt:lpstr>
      <vt:lpstr>arial</vt:lpstr>
      <vt:lpstr>Calibri</vt:lpstr>
      <vt:lpstr>Calibri (body)</vt:lpstr>
      <vt:lpstr>Calibri Light</vt:lpstr>
      <vt:lpstr>Century</vt:lpstr>
      <vt:lpstr>Times New Roman</vt:lpstr>
      <vt:lpstr>Wingdings</vt:lpstr>
      <vt:lpstr>Office Theme</vt:lpstr>
      <vt:lpstr>Telecom Churn Prediction Project</vt:lpstr>
      <vt:lpstr>PowerPoint Presentation</vt:lpstr>
      <vt:lpstr>PowerPoint Presentation</vt:lpstr>
      <vt:lpstr>Business Objective:   Customer churn is a big problem for telecommunications companies. Indeed, their annual churn rates are usually higher than 10%. For that reason, they develop strategies to keep as many clients as possible. This is a classification project since the variable to be predicted is binary (churn or loyal customer). The goal here is to model churn probability, conditioned on the customer features.     </vt:lpstr>
      <vt:lpstr>Problem Statement</vt:lpstr>
      <vt:lpstr>PowerPoint Presentation</vt:lpstr>
      <vt:lpstr>EDA</vt:lpstr>
      <vt:lpstr>PowerPoint Presentation</vt:lpstr>
      <vt:lpstr>      </vt:lpstr>
      <vt:lpstr>Using below code to remove the outliers  </vt:lpstr>
      <vt:lpstr>PowerPoint Presentation</vt:lpstr>
      <vt:lpstr>Duplicated Records</vt:lpstr>
      <vt:lpstr>PowerPoint Presentation</vt:lpstr>
      <vt:lpstr>Data Visualization</vt:lpstr>
      <vt:lpstr>Pie chart plotting target feature distribution</vt:lpstr>
      <vt:lpstr>Count plot</vt:lpstr>
      <vt:lpstr>PowerPoint Presentation</vt:lpstr>
      <vt:lpstr>Bar chart &amp; Count 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Scatter plot</vt:lpstr>
      <vt:lpstr>Heat map</vt:lpstr>
      <vt:lpstr>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vt:lpstr>
      <vt:lpstr>MODEL EVALUTION</vt:lpstr>
      <vt:lpstr>PowerPoint Presentation</vt:lpstr>
      <vt:lpstr>FEATURE ELIMINATION</vt:lpstr>
      <vt:lpstr>PowerPoint Presentation</vt:lpstr>
      <vt:lpstr>PowerPoint Presentation</vt:lpstr>
      <vt:lpstr>PowerPoint Presentation</vt:lpstr>
      <vt:lpstr>Deployment Of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dc:creator>
  <cp:lastModifiedBy>Asus</cp:lastModifiedBy>
  <cp:revision>11</cp:revision>
  <dcterms:created xsi:type="dcterms:W3CDTF">2023-03-28T04:21:51Z</dcterms:created>
  <dcterms:modified xsi:type="dcterms:W3CDTF">2023-04-23T15:17:35Z</dcterms:modified>
</cp:coreProperties>
</file>